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91" r:id="rId10"/>
    <p:sldId id="29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3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07BDF3-AD03-4511-97C7-41723CFF3D61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4243CD-4BAB-437A-B5B4-4A055E7F0E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58200" cy="252028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“The Reported Speech </a:t>
            </a:r>
            <a:b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(general information)”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(9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класс)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8458200" cy="2279104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7" name="Picture 1" descr="C:\Users\1\Pictures\Englis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777630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Kate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 to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her grandmother,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cook the soup, please!“ 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Kate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grandmother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cook the soup.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 переводе из прямой речи в косвенную в первую очередь следует обращать внимание на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грамматическое время глагола в главном предложении.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…/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Если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вводящий косвенную речь, стоит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 из настоящих или будущих времен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грамматическое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глагола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косвенной речи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меняется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048672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remember where 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've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put the tickets.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Simple)</a:t>
            </a:r>
            <a:endParaRPr lang="ru-RU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he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remember where he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's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put the tickets."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(Present Simple)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already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remember where   he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's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put the tickets.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Perfect)</a:t>
            </a:r>
          </a:p>
          <a:p>
            <a:endParaRPr lang="en-US" sz="3600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already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(that) he 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remember where I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've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put the tickets.“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Perfect)</a:t>
            </a: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Direct Speech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If you ask him about the tickets, he</a:t>
            </a: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ll say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"I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remember where 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've 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tickets."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(Future Simple)</a:t>
            </a:r>
          </a:p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If you ask him about the tickets, he</a:t>
            </a:r>
            <a:r>
              <a:rPr lang="en-US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ll say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(that)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remember  where he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's put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tickets.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(Future Simple)</a:t>
            </a: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92688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b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Если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вводящий косвенную речь,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стоит в одном из прошедших времен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глагол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придаточном предложении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косвенной речи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употребляется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обязательно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одном из прошедших времен.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этом соблюдается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333375"/>
          <a:ext cx="8668072" cy="6148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672"/>
                <a:gridCol w="4343400"/>
              </a:tblGrid>
              <a:tr h="611996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Direct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Simple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Future-in-the-Past</a:t>
                      </a:r>
                      <a:endParaRPr lang="ru-RU" sz="2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</a:t>
                      </a: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Past </a:t>
                      </a: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Past Perfect Continuous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419872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419872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419872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419872" y="28529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3429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40770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355976" y="5301208"/>
            <a:ext cx="834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овая стрелка 13"/>
          <p:cNvSpPr/>
          <p:nvPr/>
        </p:nvSpPr>
        <p:spPr>
          <a:xfrm>
            <a:off x="3419872" y="4653136"/>
            <a:ext cx="978408" cy="61836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6197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Круговая стрелка 14"/>
          <p:cNvSpPr/>
          <p:nvPr/>
        </p:nvSpPr>
        <p:spPr>
          <a:xfrm>
            <a:off x="3851920" y="5805264"/>
            <a:ext cx="762384" cy="61836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86197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192688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332656"/>
            <a:ext cx="7825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1916832"/>
            <a:ext cx="13035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went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3645024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/ has been going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had been going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33265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 / is /are going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/ were going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112" y="1916832"/>
            <a:ext cx="20120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/has gone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6096" y="3429000"/>
            <a:ext cx="23984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shall / will go</a:t>
            </a: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should / would go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76256" y="5805264"/>
            <a:ext cx="1303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gone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1115616" y="764704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043608" y="5877272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had been going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1115616" y="2348880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1259632" y="4005064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6084168" y="692696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6156176" y="2348880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228184" y="3861048"/>
            <a:ext cx="484632" cy="834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руговая стрелка 33"/>
          <p:cNvSpPr/>
          <p:nvPr/>
        </p:nvSpPr>
        <p:spPr>
          <a:xfrm rot="20540894">
            <a:off x="683568" y="558924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8058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Круговая стрелка 34"/>
          <p:cNvSpPr/>
          <p:nvPr/>
        </p:nvSpPr>
        <p:spPr>
          <a:xfrm rot="20540894">
            <a:off x="6353493" y="5570532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80584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4" grpId="0"/>
      <p:bldP spid="25" grpId="0"/>
      <p:bldP spid="26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Tom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the boys, “Who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tickets for “Hamlet”?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(Present Simple)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Tom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boys who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tickets for “Hamlet”.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Simple)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 какого-нибудь лица, передаваемая буквально так, как она была произнесена, называется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прямой речью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Речь, передаваемая не слово в слово, а только по содержанию, в виде дополнительных придаточных предложений, называется </a:t>
            </a:r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косвенной речью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Mary said,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will do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after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arrival”.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(Future Simple)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Mary said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would do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after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arrival”. 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(Future-in-the-Past Simple)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Sam said, “He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didn’t get on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his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stepma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Simple)</a:t>
            </a:r>
          </a:p>
          <a:p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Sam said (that) 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hadn’t got on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his 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stepma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(Past Perfect)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  </a:t>
            </a: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 </a:t>
            </a:r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Если сказуемое в придаточном предложении выражает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общеизвестное положение или факт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children that the Earth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round. –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сказал детям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земля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круглая.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Если в придаточном предложении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указано время совершения действия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Linda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(that) she </a:t>
            </a:r>
            <a:r>
              <a:rPr lang="en-US" sz="4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doctor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two hours ago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Линда сказала, что она звонила  доктору два часа назад.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 согласования времен </a:t>
            </a:r>
            <a:endParaRPr lang="en-US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действует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следующих случаях: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В предложениях, в придаточных которых употребляется 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сослагательное наклонение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that if 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time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would 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the pictures. –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сказал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бы у него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время, он сходил бы в кино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переводе прямой речи в косвенную меняются также слова, обозначающие место и время действия.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1412776"/>
          <a:ext cx="6936432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8216"/>
                <a:gridCol w="3468216"/>
              </a:tblGrid>
              <a:tr h="3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Direct Speech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Reported Speech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then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 day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tomorrow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next day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after tomorrow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two days later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yesterday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before</a:t>
                      </a:r>
                      <a:endParaRPr lang="ru-RU" sz="180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day before yesterday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two days before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ago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before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next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next year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following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last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year before</a:t>
                      </a:r>
                      <a:r>
                        <a:rPr lang="en-US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 the </a:t>
                      </a: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previous year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there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this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these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those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tonight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that night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059832" y="1772816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059832" y="220486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059832" y="256490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292494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059832" y="328498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364502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059832" y="4005064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059832" y="443711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059832" y="479715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059832" y="515719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059832" y="551723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59832" y="587727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59832" y="6237312"/>
            <a:ext cx="97840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She said, "I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Natalie a message an hour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She said (that) she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had left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Natalie a message an hour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ru-RU" dirty="0" smtClean="0"/>
          </a:p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76664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 English book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last year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?“</a:t>
            </a:r>
          </a:p>
          <a:p>
            <a:pPr lvl="0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me if I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had read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English book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year before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?“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404664"/>
            <a:ext cx="8686800" cy="525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The boyfriend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book, please”.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boyfriend 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her girl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 take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book.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052736"/>
            <a:ext cx="3338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5.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в предложении содержатся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модальные глаголы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то они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подвергаются изменениям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переводе прямой речи в косвенную в случае, если глагол в главном предложении употреблен в прошедшем времени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если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данный модальный глагол имеет форму прошедшего времени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976664"/>
          </a:xfrm>
        </p:spPr>
        <p:txBody>
          <a:bodyPr numCol="1">
            <a:normAutofit/>
          </a:bodyPr>
          <a:lstStyle/>
          <a:p>
            <a:endParaRPr lang="en-US" b="1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"I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 friends every day". 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утвердительное предложение)</a:t>
            </a:r>
            <a:endParaRPr lang="en-US" sz="4000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(that) she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phones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 friends every day.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20688"/>
          <a:ext cx="86868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11185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Direct</a:t>
                      </a:r>
                      <a:r>
                        <a:rPr lang="en-US" sz="3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Reported Speech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can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could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could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had been able to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may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might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had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had to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shall/ will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>
                          <a:latin typeface="Times New Roman"/>
                          <a:ea typeface="Times New Roman"/>
                        </a:rPr>
                        <a:t>should/ would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should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ought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ought to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need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latin typeface="Times New Roman"/>
                          <a:ea typeface="Times New Roman"/>
                        </a:rPr>
                        <a:t>needed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131840" y="134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131840" y="1916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131840" y="2420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31840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131840" y="57332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Direct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Ann: "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skate."                                         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Reported Speech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Ann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couldn't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skate.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said, “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ought to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very serious about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homework.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The teacher said to me (that)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ought to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 very serious about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homework.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Глагол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заменяется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косвенной речи глаголом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только когда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выражает необходимость совершения действия в силу определенных обстоятельств.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C:\Users\1\Pictures\N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6598"/>
            <a:ext cx="1584176" cy="166172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My mother said,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consult a doctor”.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My mother said (that)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consult a doctor.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2068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She said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send him a telegram at once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."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She said (that)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to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send him a telegram at once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grandfather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Mary, “What mark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school?”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(вопросительное предложение)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The grandfather asks Mary what mark she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had got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at school.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8326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teacher said to the pupils, "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Don't open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your books.“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(просьба / приказ)</a:t>
            </a:r>
          </a:p>
          <a:p>
            <a:pPr>
              <a:buNone/>
            </a:pPr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 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teacher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told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 pupils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 to open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books.“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переводе предложения из прямой речи в косвенную соблюдаются следующие правила:</a:t>
            </a:r>
          </a:p>
          <a:p>
            <a:pPr>
              <a:buNone/>
            </a:pPr>
            <a:endParaRPr lang="ru-RU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 Запятая, отделяющая слова, вводящие прямую речь, опускается. Кавычки не употребляются.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Все личные и притяжательные местоимения изменяются по смыслу.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Bob said, “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 learning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Spanish.”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Bob said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that)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learning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Spanish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976664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Direct Speech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don't like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watch cartoons.”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(that)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didn’t like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watch cartoons.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904656"/>
          </a:xfrm>
        </p:spPr>
        <p:txBody>
          <a:bodyPr/>
          <a:lstStyle/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 Speech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manager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Mike: “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a factory?”</a:t>
            </a:r>
          </a:p>
          <a:p>
            <a:endParaRPr lang="en-US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Reported Speech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The manager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asks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Mike if 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father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at a factory.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369</TotalTime>
  <Words>1354</Words>
  <Application>Microsoft Office PowerPoint</Application>
  <PresentationFormat>Экран (4:3)</PresentationFormat>
  <Paragraphs>264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Franklin Gothic Book</vt:lpstr>
      <vt:lpstr>Franklin Gothic Medium</vt:lpstr>
      <vt:lpstr>Times New Roman</vt:lpstr>
      <vt:lpstr>Wingdings 2</vt:lpstr>
      <vt:lpstr>Трек</vt:lpstr>
      <vt:lpstr>  “The Reported Speech  (general information)” (9 класс)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английского языка по теме “The Reported Speech (general information)” (8 – 9 классы)</dc:title>
  <dc:creator>1</dc:creator>
  <cp:lastModifiedBy>user</cp:lastModifiedBy>
  <cp:revision>42</cp:revision>
  <dcterms:created xsi:type="dcterms:W3CDTF">2013-07-17T20:58:58Z</dcterms:created>
  <dcterms:modified xsi:type="dcterms:W3CDTF">2017-12-05T20:50:09Z</dcterms:modified>
</cp:coreProperties>
</file>