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3" r:id="rId10"/>
    <p:sldId id="266" r:id="rId11"/>
    <p:sldId id="267" r:id="rId12"/>
    <p:sldId id="268" r:id="rId13"/>
    <p:sldId id="269" r:id="rId14"/>
    <p:sldId id="273" r:id="rId15"/>
    <p:sldId id="274" r:id="rId16"/>
    <p:sldId id="275" r:id="rId17"/>
    <p:sldId id="270"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84"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98E54-42AD-4B77-9D1F-305FD698286C}" type="datetimeFigureOut">
              <a:rPr lang="ru-RU" smtClean="0"/>
              <a:t>11.05.2020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7F351-B6FA-4958-9D84-95280B2D2B15}" type="slidenum">
              <a:rPr lang="ru-RU" smtClean="0"/>
              <a:t>‹#›</a:t>
            </a:fld>
            <a:endParaRPr lang="ru-RU"/>
          </a:p>
        </p:txBody>
      </p:sp>
    </p:spTree>
    <p:extLst>
      <p:ext uri="{BB962C8B-B14F-4D97-AF65-F5344CB8AC3E}">
        <p14:creationId xmlns:p14="http://schemas.microsoft.com/office/powerpoint/2010/main" val="932556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71DB7-83C5-4C2C-8C0F-38B782F3550E}" type="slidenum">
              <a:rPr lang="ru-RU" smtClean="0"/>
              <a:pPr fontAlgn="base">
                <a:spcBef>
                  <a:spcPct val="0"/>
                </a:spcBef>
                <a:spcAft>
                  <a:spcPct val="0"/>
                </a:spcAft>
                <a:defRPr/>
              </a:pPr>
              <a:t>14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alex@vladnet.ru"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Прямоугольник 4"/>
          <p:cNvSpPr/>
          <p:nvPr/>
        </p:nvSpPr>
        <p:spPr>
          <a:xfrm>
            <a:off x="685800" y="762001"/>
            <a:ext cx="8153400" cy="4431983"/>
          </a:xfrm>
          <a:prstGeom prst="rect">
            <a:avLst/>
          </a:prstGeom>
        </p:spPr>
        <p:txBody>
          <a:bodyPr wrap="square">
            <a:spAutoFit/>
          </a:bodyPr>
          <a:lstStyle/>
          <a:p>
            <a:r>
              <a:rPr lang="en-US" sz="7000" b="1" i="1" dirty="0" smtClean="0">
                <a:solidFill>
                  <a:schemeClr val="accent5">
                    <a:lumMod val="25000"/>
                  </a:schemeClr>
                </a:solidFill>
              </a:rPr>
              <a:t>How to write </a:t>
            </a:r>
            <a:br>
              <a:rPr lang="en-US" sz="7000" b="1" i="1" dirty="0" smtClean="0">
                <a:solidFill>
                  <a:schemeClr val="accent5">
                    <a:lumMod val="25000"/>
                  </a:schemeClr>
                </a:solidFill>
              </a:rPr>
            </a:br>
            <a:r>
              <a:rPr lang="en-US" sz="7000" b="1" i="1" dirty="0" smtClean="0">
                <a:solidFill>
                  <a:schemeClr val="accent5">
                    <a:lumMod val="25000"/>
                  </a:schemeClr>
                </a:solidFill>
              </a:rPr>
              <a:t>an Application Letter and Curriculum Vitae</a:t>
            </a:r>
            <a:endParaRPr lang="ru-RU" sz="7000" b="1" i="1" dirty="0" smtClean="0">
              <a:solidFill>
                <a:schemeClr val="accent5">
                  <a:lumMod val="25000"/>
                </a:schemeClr>
              </a:solidFill>
            </a:endParaRPr>
          </a:p>
          <a:p>
            <a:endParaRPr lang="ru-RU" sz="7200" b="1" i="1" dirty="0" smtClean="0">
              <a:solidFill>
                <a:schemeClr val="accent5">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1143000"/>
            <a:ext cx="8763000" cy="5355312"/>
          </a:xfrm>
          <a:prstGeom prst="rect">
            <a:avLst/>
          </a:prstGeom>
          <a:noFill/>
        </p:spPr>
        <p:txBody>
          <a:bodyPr wrap="square" rtlCol="0">
            <a:spAutoFit/>
          </a:bodyPr>
          <a:lstStyle/>
          <a:p>
            <a:r>
              <a:rPr lang="ru-RU" sz="3600" dirty="0" smtClean="0"/>
              <a:t>7.  </a:t>
            </a:r>
            <a:r>
              <a:rPr lang="en-US" sz="3600" dirty="0" smtClean="0"/>
              <a:t>The ending </a:t>
            </a:r>
            <a:r>
              <a:rPr lang="en-US" sz="3600" i="1" dirty="0" smtClean="0"/>
              <a:t>( </a:t>
            </a:r>
            <a:r>
              <a:rPr lang="ru-RU" sz="3600" i="1" dirty="0" smtClean="0"/>
              <a:t>окончание):</a:t>
            </a:r>
            <a:r>
              <a:rPr lang="ru-RU" sz="3600" dirty="0" smtClean="0"/>
              <a:t> </a:t>
            </a:r>
            <a:r>
              <a:rPr lang="en-US" sz="3600" dirty="0" smtClean="0"/>
              <a:t>Yours faithfully if you don`t  know the person’s name. Yours  sincerely if you know.</a:t>
            </a:r>
            <a:r>
              <a:rPr lang="en-US" sz="3600" i="1" dirty="0" smtClean="0"/>
              <a:t>( </a:t>
            </a:r>
            <a:r>
              <a:rPr lang="ru-RU" sz="3600" i="1" dirty="0" smtClean="0"/>
              <a:t>Преданный Вам, если вы не знаете имени работодателя. Искренне Ваш, если знаете)</a:t>
            </a:r>
            <a:endParaRPr lang="ru-RU" sz="3600" dirty="0" smtClean="0"/>
          </a:p>
          <a:p>
            <a:r>
              <a:rPr lang="ru-RU" sz="3600" dirty="0" smtClean="0"/>
              <a:t>8.  </a:t>
            </a:r>
            <a:r>
              <a:rPr lang="en-US" sz="3600" dirty="0" smtClean="0"/>
              <a:t>Your signature.</a:t>
            </a:r>
            <a:r>
              <a:rPr lang="en-US" sz="3600" i="1" dirty="0" smtClean="0"/>
              <a:t> ( </a:t>
            </a:r>
            <a:r>
              <a:rPr lang="ru-RU" sz="3600" i="1" dirty="0" smtClean="0"/>
              <a:t>Ваша подпись)</a:t>
            </a:r>
            <a:endParaRPr lang="ru-RU" sz="3600" dirty="0" smtClean="0"/>
          </a:p>
          <a:p>
            <a:r>
              <a:rPr lang="ru-RU" sz="3600" dirty="0" smtClean="0"/>
              <a:t>9.  </a:t>
            </a:r>
            <a:r>
              <a:rPr lang="en-US" sz="3600" dirty="0" smtClean="0"/>
              <a:t>Your full name printed underneath. </a:t>
            </a:r>
            <a:r>
              <a:rPr lang="en-US" sz="3600" i="1" dirty="0" smtClean="0"/>
              <a:t>( </a:t>
            </a:r>
            <a:r>
              <a:rPr lang="ru-RU" sz="3600" i="1" dirty="0" smtClean="0"/>
              <a:t>Ваше полное имя печатными буквами)</a:t>
            </a:r>
            <a:endParaRPr lang="ru-RU" sz="3600"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856357"/>
            <a:ext cx="8763000" cy="5539978"/>
          </a:xfrm>
          <a:prstGeom prst="rect">
            <a:avLst/>
          </a:prstGeom>
          <a:noFill/>
        </p:spPr>
        <p:txBody>
          <a:bodyPr wrap="square" rtlCol="0">
            <a:spAutoFit/>
          </a:bodyPr>
          <a:lstStyle/>
          <a:p>
            <a:r>
              <a:rPr lang="en-US" sz="2000" b="1" i="1" dirty="0" smtClean="0"/>
              <a:t> </a:t>
            </a:r>
            <a:endParaRPr lang="en-US" sz="2000" dirty="0" smtClean="0"/>
          </a:p>
          <a:p>
            <a:r>
              <a:rPr lang="en-US" sz="2000" dirty="0" smtClean="0"/>
              <a:t>                                                                                                                35 Gorky Street,</a:t>
            </a:r>
          </a:p>
          <a:p>
            <a:r>
              <a:rPr lang="en-US" sz="2000" dirty="0" smtClean="0"/>
              <a:t>                                                                                                             Vladimir 600 199</a:t>
            </a:r>
          </a:p>
          <a:p>
            <a:r>
              <a:rPr lang="en-US" sz="2000" dirty="0" smtClean="0"/>
              <a:t>                                                                                                       e-mail: </a:t>
            </a:r>
            <a:r>
              <a:rPr lang="en-US" sz="2000" u="sng" dirty="0" smtClean="0">
                <a:hlinkClick r:id="rId3"/>
              </a:rPr>
              <a:t>alex@vladnet.ru</a:t>
            </a:r>
            <a:endParaRPr lang="en-US" sz="2000" dirty="0" smtClean="0"/>
          </a:p>
          <a:p>
            <a:r>
              <a:rPr lang="en-US" sz="2000" dirty="0" smtClean="0"/>
              <a:t>                                                                                                                   15</a:t>
            </a:r>
            <a:r>
              <a:rPr lang="en-US" sz="2000" baseline="30000" dirty="0" smtClean="0"/>
              <a:t>th</a:t>
            </a:r>
            <a:r>
              <a:rPr lang="en-US" sz="2000" dirty="0" smtClean="0"/>
              <a:t> May 2002</a:t>
            </a:r>
          </a:p>
          <a:p>
            <a:r>
              <a:rPr lang="en-US" sz="2000" dirty="0" smtClean="0"/>
              <a:t> </a:t>
            </a:r>
          </a:p>
          <a:p>
            <a:r>
              <a:rPr lang="en-US" sz="2000" dirty="0" smtClean="0"/>
              <a:t> </a:t>
            </a:r>
          </a:p>
          <a:p>
            <a:r>
              <a:rPr lang="en-US" sz="2800" dirty="0" smtClean="0"/>
              <a:t>The Manager,</a:t>
            </a:r>
          </a:p>
          <a:p>
            <a:r>
              <a:rPr lang="en-US" sz="2800" dirty="0" smtClean="0"/>
              <a:t>Happy Pizza Restaurant,</a:t>
            </a:r>
          </a:p>
          <a:p>
            <a:r>
              <a:rPr lang="en-US" sz="2800" dirty="0" smtClean="0"/>
              <a:t>5 New Square,</a:t>
            </a:r>
          </a:p>
          <a:p>
            <a:r>
              <a:rPr lang="en-US" sz="2800" dirty="0" smtClean="0"/>
              <a:t>Vladimir 600 007</a:t>
            </a:r>
          </a:p>
          <a:p>
            <a:r>
              <a:rPr lang="en-US" sz="2800" dirty="0" smtClean="0"/>
              <a:t> </a:t>
            </a:r>
          </a:p>
          <a:p>
            <a:r>
              <a:rPr lang="en-US" sz="2800" dirty="0" smtClean="0"/>
              <a:t>Dear Sir/ Madam, _________________________</a:t>
            </a:r>
          </a:p>
          <a:p>
            <a:r>
              <a:rPr lang="en-US" sz="2800" dirty="0" smtClean="0"/>
              <a:t> </a:t>
            </a:r>
          </a:p>
          <a:p>
            <a:endParaRPr lang="ru-RU" dirty="0"/>
          </a:p>
        </p:txBody>
      </p:sp>
      <p:sp>
        <p:nvSpPr>
          <p:cNvPr id="6" name="TextBox 5"/>
          <p:cNvSpPr txBox="1"/>
          <p:nvPr/>
        </p:nvSpPr>
        <p:spPr>
          <a:xfrm>
            <a:off x="1371600" y="304800"/>
            <a:ext cx="7543800" cy="800219"/>
          </a:xfrm>
          <a:prstGeom prst="rect">
            <a:avLst/>
          </a:prstGeom>
          <a:noFill/>
        </p:spPr>
        <p:txBody>
          <a:bodyPr wrap="square" rtlCol="0">
            <a:spAutoFit/>
          </a:bodyPr>
          <a:lstStyle/>
          <a:p>
            <a:r>
              <a:rPr lang="en-US" sz="2800" b="1" i="1" dirty="0" smtClean="0"/>
              <a:t>A letter of application ( </a:t>
            </a:r>
            <a:r>
              <a:rPr lang="en-US" sz="2800" b="1" i="1" dirty="0" err="1" smtClean="0"/>
              <a:t>образец</a:t>
            </a:r>
            <a:r>
              <a:rPr lang="en-US" sz="2800" b="1" i="1" dirty="0" smtClean="0"/>
              <a:t> </a:t>
            </a:r>
            <a:r>
              <a:rPr lang="en-US" sz="2800" b="1" i="1" dirty="0" err="1" smtClean="0"/>
              <a:t>письма</a:t>
            </a:r>
            <a:r>
              <a:rPr lang="en-US" sz="2800" b="1" i="1" dirty="0" smtClean="0"/>
              <a:t>)</a:t>
            </a:r>
            <a:endParaRPr lang="en-US" sz="28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733246"/>
            <a:ext cx="8534400" cy="6124754"/>
          </a:xfrm>
          <a:prstGeom prst="rect">
            <a:avLst/>
          </a:prstGeom>
          <a:noFill/>
        </p:spPr>
        <p:txBody>
          <a:bodyPr wrap="square" rtlCol="0">
            <a:spAutoFit/>
          </a:bodyPr>
          <a:lstStyle/>
          <a:p>
            <a:r>
              <a:rPr lang="en-US" sz="2800" dirty="0" smtClean="0"/>
              <a:t>I am writing in reply to your advertisement in our local newspaper </a:t>
            </a:r>
            <a:r>
              <a:rPr lang="en-US" sz="2800" i="1" dirty="0" smtClean="0"/>
              <a:t>Vladimir </a:t>
            </a:r>
            <a:r>
              <a:rPr lang="en-US" sz="2800" i="1" dirty="0" err="1" smtClean="0"/>
              <a:t>Novosty</a:t>
            </a:r>
            <a:r>
              <a:rPr lang="en-US" sz="2800" dirty="0" smtClean="0"/>
              <a:t> for salespeople to work in your new outlet.</a:t>
            </a:r>
          </a:p>
          <a:p>
            <a:r>
              <a:rPr lang="en-US" sz="2800" dirty="0" smtClean="0"/>
              <a:t> </a:t>
            </a:r>
          </a:p>
          <a:p>
            <a:r>
              <a:rPr lang="en-US" sz="2800" dirty="0" smtClean="0"/>
              <a:t>At the moment I am a third-year student at Vladimir Teacher Training College studying English and Spanish. I would like to work for you in order to experience. At first hand, an organization which has western roots but has developed for the last decade very successfully in Russia. I have been impressed by the service provided by your staff. I am hoping that I shall now have a chance to help give this sort of service to other customers.</a:t>
            </a:r>
          </a:p>
          <a:p>
            <a:r>
              <a:rPr lang="en-US" sz="2800"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304800" y="990600"/>
            <a:ext cx="8610600" cy="5109091"/>
          </a:xfrm>
          <a:prstGeom prst="rect">
            <a:avLst/>
          </a:prstGeom>
          <a:noFill/>
        </p:spPr>
        <p:txBody>
          <a:bodyPr wrap="square" rtlCol="0">
            <a:spAutoFit/>
          </a:bodyPr>
          <a:lstStyle/>
          <a:p>
            <a:r>
              <a:rPr lang="en-US" sz="2800" dirty="0" smtClean="0"/>
              <a:t>Apart from helping on the farms in my home village at harvest time, I have had no real work experience yet, but from my farm work I know how to work in a team. However, I hope that you will be kind enough to give me an interview so that I can explain myself better. I have also given my e-mail address above so that you can contract me that way if you wish.</a:t>
            </a:r>
          </a:p>
          <a:p>
            <a:r>
              <a:rPr lang="en-US" sz="2800" dirty="0" smtClean="0"/>
              <a:t>I am enclosing my CV for your consideration.</a:t>
            </a:r>
          </a:p>
          <a:p>
            <a:r>
              <a:rPr lang="en-US" sz="2800" dirty="0" smtClean="0"/>
              <a:t>I look forward to hearing from you.</a:t>
            </a:r>
          </a:p>
          <a:p>
            <a:r>
              <a:rPr lang="en-US" sz="2800" dirty="0" smtClean="0"/>
              <a:t>Yours faithfully, __________________</a:t>
            </a:r>
          </a:p>
          <a:p>
            <a:r>
              <a:rPr lang="en-US" sz="2800" dirty="0" smtClean="0"/>
              <a:t> Alexander Popov ________________</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3"/>
          <a:srcRect/>
          <a:stretch>
            <a:fillRect/>
          </a:stretch>
        </p:blipFill>
        <p:spPr bwMode="auto">
          <a:xfrm>
            <a:off x="-76200" y="0"/>
            <a:ext cx="9220200" cy="6858000"/>
          </a:xfrm>
          <a:prstGeom prst="rect">
            <a:avLst/>
          </a:prstGeom>
          <a:noFill/>
        </p:spPr>
      </p:pic>
      <p:sp>
        <p:nvSpPr>
          <p:cNvPr id="6146" name="Заголовок 1"/>
          <p:cNvSpPr>
            <a:spLocks noGrp="1"/>
          </p:cNvSpPr>
          <p:nvPr>
            <p:ph type="ctrTitle"/>
          </p:nvPr>
        </p:nvSpPr>
        <p:spPr>
          <a:xfrm>
            <a:off x="357188" y="1066800"/>
            <a:ext cx="9001125" cy="5291138"/>
          </a:xfrm>
        </p:spPr>
        <p:txBody>
          <a:bodyPr/>
          <a:lstStyle/>
          <a:p>
            <a:pPr marL="742950" indent="-742950" algn="l" eaLnBrk="1" hangingPunct="1"/>
            <a:r>
              <a:rPr lang="en-US" sz="4000" dirty="0" smtClean="0"/>
              <a:t>    </a:t>
            </a:r>
            <a:r>
              <a:rPr lang="en-US" sz="4000" b="1" dirty="0" smtClean="0">
                <a:latin typeface="Times New Roman" pitchFamily="18" charset="0"/>
                <a:cs typeface="Times New Roman" pitchFamily="18" charset="0"/>
              </a:rPr>
              <a:t>  1. Relevant skills or knowledge</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2. Reasons for applying for the job.</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3. Particular points in the CV that show experience is relevant.</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4. Why he is writing the letter.</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5. Reference to the CV enclosed.</a:t>
            </a:r>
            <a:r>
              <a:rPr lang="ru-RU" dirty="0" smtClean="0"/>
              <a:t/>
            </a:r>
            <a:br>
              <a:rPr lang="ru-RU" dirty="0" smtClean="0"/>
            </a:br>
            <a:endParaRPr lang="ru-RU" dirty="0" smtClean="0"/>
          </a:p>
        </p:txBody>
      </p:sp>
      <p:sp>
        <p:nvSpPr>
          <p:cNvPr id="3" name="Подзаголовок 2"/>
          <p:cNvSpPr>
            <a:spLocks noGrp="1"/>
          </p:cNvSpPr>
          <p:nvPr>
            <p:ph type="subTitle" idx="1"/>
          </p:nvPr>
        </p:nvSpPr>
        <p:spPr>
          <a:xfrm>
            <a:off x="457200" y="762000"/>
            <a:ext cx="8501062" cy="571500"/>
          </a:xfrm>
        </p:spPr>
        <p:txBody>
          <a:bodyPr>
            <a:noAutofit/>
          </a:bodyPr>
          <a:lstStyle/>
          <a:p>
            <a:pPr eaLnBrk="1" hangingPunct="1"/>
            <a:r>
              <a:rPr lang="en-US" sz="3600" b="1" i="1" dirty="0" smtClean="0">
                <a:solidFill>
                  <a:srgbClr val="FF0000"/>
                </a:solidFill>
                <a:latin typeface="Times New Roman" pitchFamily="18" charset="0"/>
                <a:cs typeface="Times New Roman" pitchFamily="18" charset="0"/>
              </a:rPr>
              <a:t>Put the information  in the correct order.</a:t>
            </a:r>
            <a:endParaRPr lang="ru-RU" sz="3600" b="1" i="1" dirty="0" smtClean="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blinds(horizontal)">
                                      <p:cBhvr>
                                        <p:cTn id="14" dur="3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2" name="Заголовок 1"/>
          <p:cNvSpPr>
            <a:spLocks noGrp="1"/>
          </p:cNvSpPr>
          <p:nvPr>
            <p:ph type="ctrTitle"/>
          </p:nvPr>
        </p:nvSpPr>
        <p:spPr>
          <a:xfrm>
            <a:off x="428625" y="1714500"/>
            <a:ext cx="8501063" cy="4714875"/>
          </a:xfrm>
        </p:spPr>
        <p:txBody>
          <a:bodyPr rtlCol="0">
            <a:normAutofit fontScale="90000"/>
          </a:bodyPr>
          <a:lstStyle/>
          <a:p>
            <a:pPr algn="l" eaLnBrk="1" fontAlgn="auto" hangingPunct="1">
              <a:spcAft>
                <a:spcPts val="0"/>
              </a:spcAft>
              <a:defRPr/>
            </a:pPr>
            <a:r>
              <a:rPr lang="en-US" sz="2800" b="1" dirty="0" smtClean="0">
                <a:latin typeface="Times New Roman" pitchFamily="18" charset="0"/>
                <a:cs typeface="Times New Roman" pitchFamily="18" charset="0"/>
              </a:rPr>
              <a:t>1. Write all the necessary personal information at the top.</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2. Write the name of your secondary school and any examination results.</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3. Write any responsibilities you have now or had in the past at school.</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4. List any work experience you may have had and when you did it.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5. Think of any interests you have outside school.</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Write the name of at least one referee. It can be one of your teachers, or someone who knows you well.</a:t>
            </a:r>
            <a:r>
              <a:rPr lang="ru-RU" sz="2000" dirty="0" smtClean="0"/>
              <a:t/>
            </a:r>
            <a:br>
              <a:rPr lang="ru-RU" sz="2000" dirty="0" smtClean="0"/>
            </a:br>
            <a:endParaRPr lang="ru-RU" sz="2000" dirty="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63" y="357188"/>
            <a:ext cx="8215312" cy="1357312"/>
          </a:xfrm>
        </p:spPr>
        <p:txBody>
          <a:bodyPr rtlCol="0">
            <a:normAutofit lnSpcReduction="10000"/>
          </a:bodyPr>
          <a:lstStyle/>
          <a:p>
            <a:pPr eaLnBrk="1" fontAlgn="auto" hangingPunct="1">
              <a:spcAft>
                <a:spcPts val="0"/>
              </a:spcAft>
              <a:buFont typeface="Arial" pitchFamily="34" charset="0"/>
              <a:buNone/>
              <a:defRPr/>
            </a:pPr>
            <a:r>
              <a:rPr lang="en-US" sz="4000" b="1" dirty="0" smtClean="0">
                <a:solidFill>
                  <a:srgbClr val="C00000"/>
                </a:solidFill>
                <a:latin typeface="Times New Roman" pitchFamily="18" charset="0"/>
                <a:cs typeface="Times New Roman" pitchFamily="18" charset="0"/>
              </a:rPr>
              <a:t>Writing tip</a:t>
            </a:r>
          </a:p>
          <a:p>
            <a:pPr eaLnBrk="1" fontAlgn="auto" hangingPunct="1">
              <a:spcAft>
                <a:spcPts val="0"/>
              </a:spcAft>
              <a:buFont typeface="Arial" pitchFamily="34" charset="0"/>
              <a:buNone/>
              <a:defRPr/>
            </a:pPr>
            <a:r>
              <a:rPr lang="en-US" sz="3600" b="1" dirty="0" smtClean="0">
                <a:solidFill>
                  <a:schemeClr val="tx1"/>
                </a:solidFill>
                <a:latin typeface="Times New Roman" pitchFamily="18" charset="0"/>
                <a:cs typeface="Times New Roman" pitchFamily="18" charset="0"/>
              </a:rPr>
              <a:t>Planning and writing a CV</a:t>
            </a:r>
            <a:endParaRPr lang="ru-RU" sz="3600" b="1"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ppt_w</p:attrName>
                                        </p:attrNameLst>
                                      </p:cBhvr>
                                      <p:tavLst>
                                        <p:tav tm="0">
                                          <p:val>
                                            <p:strVal val="#ppt_w*0.70"/>
                                          </p:val>
                                        </p:tav>
                                        <p:tav tm="100000">
                                          <p:val>
                                            <p:strVal val="#ppt_w"/>
                                          </p:val>
                                        </p:tav>
                                      </p:tavLst>
                                    </p:anim>
                                    <p:anim calcmode="lin" valueType="num">
                                      <p:cBhvr>
                                        <p:cTn id="20" dur="2000" fill="hold"/>
                                        <p:tgtEl>
                                          <p:spTgt spid="2"/>
                                        </p:tgtEl>
                                        <p:attrNameLst>
                                          <p:attrName>ppt_h</p:attrName>
                                        </p:attrNameLst>
                                      </p:cBhvr>
                                      <p:tavLst>
                                        <p:tav tm="0">
                                          <p:val>
                                            <p:strVal val="#ppt_h"/>
                                          </p:val>
                                        </p:tav>
                                        <p:tav tm="100000">
                                          <p:val>
                                            <p:strVal val="#ppt_h"/>
                                          </p:val>
                                        </p:tav>
                                      </p:tavLst>
                                    </p:anim>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13314" name="Заголовок 1"/>
          <p:cNvSpPr>
            <a:spLocks noGrp="1"/>
          </p:cNvSpPr>
          <p:nvPr>
            <p:ph type="ctrTitle"/>
          </p:nvPr>
        </p:nvSpPr>
        <p:spPr>
          <a:xfrm>
            <a:off x="685800" y="214313"/>
            <a:ext cx="7772400" cy="6357937"/>
          </a:xfrm>
        </p:spPr>
        <p:txBody>
          <a:bodyPr>
            <a:normAutofit fontScale="90000"/>
          </a:bodyPr>
          <a:lstStyle/>
          <a:p>
            <a:pPr algn="l" eaLnBrk="1" hangingPunct="1"/>
            <a:r>
              <a:rPr lang="en-US" sz="3600" b="1" dirty="0" smtClean="0">
                <a:latin typeface="Times New Roman" pitchFamily="18" charset="0"/>
                <a:cs typeface="Times New Roman" pitchFamily="18" charset="0"/>
              </a:rPr>
              <a:t>                             </a:t>
            </a:r>
            <a:r>
              <a:rPr lang="en-US" sz="4000" b="1" dirty="0" smtClean="0">
                <a:solidFill>
                  <a:srgbClr val="C00000"/>
                </a:solidFill>
                <a:latin typeface="Times New Roman" pitchFamily="18" charset="0"/>
                <a:cs typeface="Times New Roman" pitchFamily="18" charset="0"/>
              </a:rPr>
              <a:t> Plan</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Dear Sir/Madam, </a:t>
            </a:r>
            <a:br>
              <a:rPr lang="en-US" sz="2800" b="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Introduction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1)  </a:t>
            </a:r>
            <a:r>
              <a:rPr lang="en-US" sz="2800" b="1" i="1" dirty="0" smtClean="0">
                <a:latin typeface="Times New Roman" pitchFamily="18" charset="0"/>
                <a:cs typeface="Times New Roman" pitchFamily="18" charset="0"/>
              </a:rPr>
              <a:t>explain why you are writing </a:t>
            </a:r>
            <a:br>
              <a:rPr lang="en-US" sz="2800" b="1" i="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Main Body</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2)  </a:t>
            </a:r>
            <a:r>
              <a:rPr lang="en-US" sz="2800" b="1" i="1" dirty="0" smtClean="0">
                <a:latin typeface="Times New Roman" pitchFamily="18" charset="0"/>
                <a:cs typeface="Times New Roman" pitchFamily="18" charset="0"/>
              </a:rPr>
              <a:t>your reasons for wanting the job</a:t>
            </a:r>
            <a:r>
              <a:rPr lang="en-US" sz="2800" b="1" dirty="0" smtClean="0">
                <a:latin typeface="Times New Roman" pitchFamily="18" charset="0"/>
                <a:cs typeface="Times New Roman" pitchFamily="18" charset="0"/>
              </a:rPr>
              <a: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a:t>
            </a:r>
            <a:r>
              <a:rPr lang="en-US" sz="2800" b="1" i="1" dirty="0" smtClean="0">
                <a:latin typeface="Times New Roman" pitchFamily="18" charset="0"/>
                <a:cs typeface="Times New Roman" pitchFamily="18" charset="0"/>
              </a:rPr>
              <a:t>3)  some brief reference to your interests, skills and experience which may suggest that you are suitable for the job</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Conclusion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4)  </a:t>
            </a:r>
            <a:r>
              <a:rPr lang="en-US" sz="2800" b="1" i="1" dirty="0" smtClean="0">
                <a:latin typeface="Times New Roman" pitchFamily="18" charset="0"/>
                <a:cs typeface="Times New Roman" pitchFamily="18" charset="0"/>
              </a:rPr>
              <a:t>closing remarks </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Yours faithfully,</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your signature)</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(your full name)</a:t>
            </a:r>
            <a:endParaRPr lang="ru-RU" sz="2800" b="1" dirty="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flipV="1">
            <a:off x="1371600" y="6811963"/>
            <a:ext cx="6400800" cy="46037"/>
          </a:xfrm>
        </p:spPr>
        <p:txBody>
          <a:bodyPr rtlCol="0">
            <a:normAutofit fontScale="25000" lnSpcReduction="20000"/>
          </a:bodyPr>
          <a:lstStyle/>
          <a:p>
            <a:pPr eaLnBrk="1" fontAlgn="auto" hangingPunct="1">
              <a:spcAft>
                <a:spcPts val="0"/>
              </a:spcAft>
              <a:buFont typeface="Arial" pitchFamily="34" charset="0"/>
              <a:buNone/>
              <a:defRPr/>
            </a:pPr>
            <a:endParaRPr lang="ru-RU"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2000" fill="hold"/>
                                        <p:tgtEl>
                                          <p:spTgt spid="13314"/>
                                        </p:tgtEl>
                                        <p:attrNameLst>
                                          <p:attrName>ppt_w</p:attrName>
                                        </p:attrNameLst>
                                      </p:cBhvr>
                                      <p:tavLst>
                                        <p:tav tm="0">
                                          <p:val>
                                            <p:strVal val="#ppt_w*0.70"/>
                                          </p:val>
                                        </p:tav>
                                        <p:tav tm="100000">
                                          <p:val>
                                            <p:strVal val="#ppt_w"/>
                                          </p:val>
                                        </p:tav>
                                      </p:tavLst>
                                    </p:anim>
                                    <p:anim calcmode="lin" valueType="num">
                                      <p:cBhvr>
                                        <p:cTn id="8" dur="2000" fill="hold"/>
                                        <p:tgtEl>
                                          <p:spTgt spid="13314"/>
                                        </p:tgtEl>
                                        <p:attrNameLst>
                                          <p:attrName>ppt_h</p:attrName>
                                        </p:attrNameLst>
                                      </p:cBhvr>
                                      <p:tavLst>
                                        <p:tav tm="0">
                                          <p:val>
                                            <p:strVal val="#ppt_h"/>
                                          </p:val>
                                        </p:tav>
                                        <p:tav tm="100000">
                                          <p:val>
                                            <p:strVal val="#ppt_h"/>
                                          </p:val>
                                        </p:tav>
                                      </p:tavLst>
                                    </p:anim>
                                    <p:animEffect transition="in" filter="fade">
                                      <p:cBhvr>
                                        <p:cTn id="9"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6" name="Прямоугольник 5"/>
          <p:cNvSpPr/>
          <p:nvPr/>
        </p:nvSpPr>
        <p:spPr>
          <a:xfrm>
            <a:off x="228600" y="838200"/>
            <a:ext cx="8458200" cy="4524315"/>
          </a:xfrm>
          <a:prstGeom prst="rect">
            <a:avLst/>
          </a:prstGeom>
        </p:spPr>
        <p:txBody>
          <a:bodyPr wrap="square">
            <a:spAutoFit/>
          </a:bodyPr>
          <a:lstStyle/>
          <a:p>
            <a:pPr algn="ctr"/>
            <a:r>
              <a:rPr lang="en-US" sz="3600" dirty="0" smtClean="0">
                <a:latin typeface="Rockwell Extra Bold" pitchFamily="18" charset="0"/>
              </a:rPr>
              <a:t> </a:t>
            </a:r>
            <a:r>
              <a:rPr lang="en-US" sz="3600" dirty="0" smtClean="0">
                <a:solidFill>
                  <a:srgbClr val="C00000"/>
                </a:solidFill>
                <a:latin typeface="Rockwell Extra Bold" pitchFamily="18" charset="0"/>
              </a:rPr>
              <a:t>HOMEWORK:</a:t>
            </a:r>
            <a:r>
              <a:rPr lang="en-US" sz="3600" dirty="0" smtClean="0">
                <a:latin typeface="Rockwell Extra Bold" pitchFamily="18" charset="0"/>
              </a:rPr>
              <a:t/>
            </a:r>
            <a:br>
              <a:rPr lang="en-US" sz="3600" dirty="0" smtClean="0">
                <a:latin typeface="Rockwell Extra Bold" pitchFamily="18" charset="0"/>
              </a:rPr>
            </a:br>
            <a:r>
              <a:rPr lang="en-US" sz="3600" b="1" dirty="0" smtClean="0">
                <a:latin typeface="Times New Roman" pitchFamily="18" charset="0"/>
                <a:cs typeface="Times New Roman" pitchFamily="18" charset="0"/>
              </a:rPr>
              <a:t>Write your CV and a letter</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of</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application. You are going to apply for one of the jobs in this advertisement. Use the plan, the writing tip, Alex`s letter and the CV on page 162 (ex23) in your text book as a model.</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(1</a:t>
            </a:r>
            <a:r>
              <a:rPr lang="ru-RU" sz="3600" b="1" dirty="0" smtClean="0">
                <a:latin typeface="Times New Roman" pitchFamily="18" charset="0"/>
                <a:cs typeface="Times New Roman" pitchFamily="18" charset="0"/>
              </a:rPr>
              <a:t>00</a:t>
            </a:r>
            <a:r>
              <a:rPr lang="en-US" sz="3600" b="1" dirty="0" smtClean="0">
                <a:latin typeface="Times New Roman" pitchFamily="18" charset="0"/>
                <a:cs typeface="Times New Roman" pitchFamily="18" charset="0"/>
              </a:rPr>
              <a:t>-120 words) </a:t>
            </a:r>
            <a:endParaRPr lang="ru-RU"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762000"/>
            <a:ext cx="8763000" cy="5509200"/>
          </a:xfrm>
          <a:prstGeom prst="rect">
            <a:avLst/>
          </a:prstGeom>
          <a:noFill/>
        </p:spPr>
        <p:txBody>
          <a:bodyPr wrap="square" rtlCol="0">
            <a:spAutoFit/>
          </a:bodyPr>
          <a:lstStyle/>
          <a:p>
            <a:pPr algn="ctr"/>
            <a:r>
              <a:rPr lang="en-US" sz="8800" b="1" dirty="0" smtClean="0"/>
              <a:t>RESUME </a:t>
            </a:r>
          </a:p>
          <a:p>
            <a:pPr algn="ctr"/>
            <a:r>
              <a:rPr lang="en-US" sz="8800" b="1" dirty="0" smtClean="0"/>
              <a:t>or  </a:t>
            </a:r>
          </a:p>
          <a:p>
            <a:pPr algn="ctr"/>
            <a:r>
              <a:rPr lang="en-US" sz="8800" b="1" dirty="0" smtClean="0"/>
              <a:t>Curriculum Vitae (CV)</a:t>
            </a:r>
            <a:endParaRPr lang="ru-RU"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14400"/>
            <a:ext cx="8534400" cy="1323439"/>
          </a:xfrm>
          <a:prstGeom prst="rect">
            <a:avLst/>
          </a:prstGeom>
          <a:noFill/>
        </p:spPr>
        <p:txBody>
          <a:bodyPr wrap="square" rtlCol="0">
            <a:spAutoFit/>
          </a:bodyPr>
          <a:lstStyle/>
          <a:p>
            <a:pPr algn="ctr"/>
            <a:r>
              <a:rPr lang="en-US" sz="4000" dirty="0" smtClean="0"/>
              <a:t>The standard form of resume in Europe consist of 6 parts:</a:t>
            </a:r>
            <a:endParaRPr lang="ru-RU" sz="4000" dirty="0"/>
          </a:p>
        </p:txBody>
      </p:sp>
      <p:sp>
        <p:nvSpPr>
          <p:cNvPr id="6" name="TextBox 5"/>
          <p:cNvSpPr txBox="1"/>
          <p:nvPr/>
        </p:nvSpPr>
        <p:spPr>
          <a:xfrm>
            <a:off x="381000" y="2438400"/>
            <a:ext cx="8382000" cy="3323987"/>
          </a:xfrm>
          <a:prstGeom prst="rect">
            <a:avLst/>
          </a:prstGeom>
          <a:noFill/>
        </p:spPr>
        <p:txBody>
          <a:bodyPr wrap="square" rtlCol="0">
            <a:spAutoFit/>
          </a:bodyPr>
          <a:lstStyle/>
          <a:p>
            <a:pPr lvl="0">
              <a:buFont typeface="Arial" pitchFamily="34" charset="0"/>
              <a:buChar char="•"/>
            </a:pPr>
            <a:r>
              <a:rPr lang="en-US" sz="3200" b="1" dirty="0" smtClean="0"/>
              <a:t> Personal information (details)</a:t>
            </a:r>
            <a:r>
              <a:rPr lang="en-US" sz="3200" dirty="0" smtClean="0"/>
              <a:t> : The employer wants to know who are you and how to contact you. Put only essential information.</a:t>
            </a:r>
            <a:endParaRPr lang="ru-RU" sz="3200" dirty="0" smtClean="0"/>
          </a:p>
          <a:p>
            <a:pPr lvl="0">
              <a:buFont typeface="Arial" pitchFamily="34" charset="0"/>
              <a:buChar char="•"/>
            </a:pPr>
            <a:r>
              <a:rPr lang="en-US" sz="3200" b="1" dirty="0" smtClean="0"/>
              <a:t> Education:</a:t>
            </a:r>
            <a:r>
              <a:rPr lang="en-US" sz="3200" dirty="0" smtClean="0"/>
              <a:t> write from you are in and give the necessary information about you name and address of your school/ lyceum /gymnasium.</a:t>
            </a:r>
            <a:endParaRPr lang="ru-RU" sz="3200" dirty="0" smtClean="0"/>
          </a:p>
          <a:p>
            <a:pPr lvl="0"/>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90600"/>
            <a:ext cx="8763000" cy="5786199"/>
          </a:xfrm>
          <a:prstGeom prst="rect">
            <a:avLst/>
          </a:prstGeom>
          <a:noFill/>
        </p:spPr>
        <p:txBody>
          <a:bodyPr wrap="square" rtlCol="0">
            <a:spAutoFit/>
          </a:bodyPr>
          <a:lstStyle/>
          <a:p>
            <a:pPr lvl="0">
              <a:buFont typeface="Arial" pitchFamily="34" charset="0"/>
              <a:buChar char="•"/>
            </a:pPr>
            <a:r>
              <a:rPr lang="en-US" sz="3200" b="1" dirty="0" smtClean="0"/>
              <a:t>Work experience:</a:t>
            </a:r>
            <a:r>
              <a:rPr lang="en-US" sz="3200" dirty="0" smtClean="0"/>
              <a:t> If you have had any summer or Saturday jobs, describe them.</a:t>
            </a:r>
            <a:endParaRPr lang="ru-RU" sz="3200" dirty="0" smtClean="0"/>
          </a:p>
          <a:p>
            <a:pPr lvl="0">
              <a:buFont typeface="Arial" pitchFamily="34" charset="0"/>
              <a:buChar char="•"/>
            </a:pPr>
            <a:r>
              <a:rPr lang="en-US" sz="3200" b="1" dirty="0" smtClean="0"/>
              <a:t> Position of responsibility</a:t>
            </a:r>
            <a:r>
              <a:rPr lang="en-US" sz="3200" dirty="0" smtClean="0"/>
              <a:t>: If you don’t have work experience, this section can show employers you potential. Write what conference you’ve been to, what project you’ve done and what competitions you’ve taken part in.</a:t>
            </a:r>
            <a:endParaRPr lang="ru-RU" sz="3200" dirty="0" smtClean="0"/>
          </a:p>
          <a:p>
            <a:pPr lvl="0">
              <a:buFont typeface="Arial" pitchFamily="34" charset="0"/>
              <a:buChar char="•"/>
            </a:pPr>
            <a:r>
              <a:rPr lang="en-US" sz="3200" b="1" dirty="0" smtClean="0"/>
              <a:t> Skills</a:t>
            </a:r>
            <a:r>
              <a:rPr lang="en-US" sz="3200" dirty="0" smtClean="0"/>
              <a:t>: Indicate what you are good at ( for example, language, computers, </a:t>
            </a:r>
            <a:r>
              <a:rPr lang="en-US" sz="3200" dirty="0" err="1" smtClean="0"/>
              <a:t>maths</a:t>
            </a:r>
            <a:r>
              <a:rPr lang="en-US" sz="3200" dirty="0" smtClean="0"/>
              <a:t>, </a:t>
            </a:r>
            <a:r>
              <a:rPr lang="en-US" sz="3200" dirty="0" err="1" smtClean="0"/>
              <a:t>ect</a:t>
            </a:r>
            <a:r>
              <a:rPr lang="en-US" sz="3200" dirty="0" smtClean="0"/>
              <a:t>). </a:t>
            </a:r>
            <a:endParaRPr lang="ru-RU" sz="3200" dirty="0" smtClean="0"/>
          </a:p>
          <a:p>
            <a:pPr lvl="0">
              <a:buFont typeface="Arial" pitchFamily="34" charset="0"/>
              <a:buChar char="•"/>
            </a:pPr>
            <a:r>
              <a:rPr lang="en-US" sz="3200" b="1" dirty="0" smtClean="0"/>
              <a:t> Interests</a:t>
            </a:r>
            <a:r>
              <a:rPr lang="en-US" sz="3200" dirty="0" smtClean="0"/>
              <a:t>: You should stress about your interests. Don’t just list your interests; add a few details. </a:t>
            </a:r>
            <a:endParaRPr lang="ru-RU" sz="32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pic>
        <p:nvPicPr>
          <p:cNvPr id="2050" name="Picture 2" descr="C:\Users\Яна\Desktop\p0162.bmp"/>
          <p:cNvPicPr>
            <a:picLocks noChangeAspect="1" noChangeArrowheads="1"/>
          </p:cNvPicPr>
          <p:nvPr/>
        </p:nvPicPr>
        <p:blipFill>
          <a:blip r:embed="rId3"/>
          <a:srcRect/>
          <a:stretch>
            <a:fillRect/>
          </a:stretch>
        </p:blipFill>
        <p:spPr bwMode="auto">
          <a:xfrm>
            <a:off x="0" y="152400"/>
            <a:ext cx="8915400" cy="6477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6" name="TextBox 5"/>
          <p:cNvSpPr txBox="1"/>
          <p:nvPr/>
        </p:nvSpPr>
        <p:spPr>
          <a:xfrm>
            <a:off x="304800" y="1676400"/>
            <a:ext cx="8458200" cy="4616648"/>
          </a:xfrm>
          <a:prstGeom prst="rect">
            <a:avLst/>
          </a:prstGeom>
          <a:noFill/>
        </p:spPr>
        <p:txBody>
          <a:bodyPr wrap="square" rtlCol="0">
            <a:spAutoFit/>
          </a:bodyPr>
          <a:lstStyle/>
          <a:p>
            <a:r>
              <a:rPr lang="ru-RU" b="1" i="1" dirty="0" smtClean="0"/>
              <a:t> </a:t>
            </a:r>
            <a:endParaRPr lang="ru-RU" sz="2900" dirty="0" smtClean="0"/>
          </a:p>
          <a:p>
            <a:r>
              <a:rPr lang="ru-RU" sz="2900" b="1" i="1" dirty="0" smtClean="0"/>
              <a:t> </a:t>
            </a:r>
            <a:r>
              <a:rPr lang="en-US" sz="2900" b="1" i="1" dirty="0" smtClean="0"/>
              <a:t>1.</a:t>
            </a:r>
            <a:r>
              <a:rPr lang="en-US" sz="4000" dirty="0" smtClean="0"/>
              <a:t>Your full address and  e-mail.</a:t>
            </a:r>
            <a:r>
              <a:rPr lang="en-US" sz="4000" i="1" dirty="0" smtClean="0"/>
              <a:t>( </a:t>
            </a:r>
            <a:r>
              <a:rPr lang="ru-RU" sz="4000" i="1" dirty="0" smtClean="0"/>
              <a:t>Адрес и электронная почта)</a:t>
            </a:r>
            <a:endParaRPr lang="ru-RU" sz="4000" dirty="0" smtClean="0"/>
          </a:p>
          <a:p>
            <a:r>
              <a:rPr lang="ru-RU" sz="4000" dirty="0" smtClean="0"/>
              <a:t>2.  </a:t>
            </a:r>
            <a:r>
              <a:rPr lang="en-US" sz="4000" dirty="0" smtClean="0"/>
              <a:t>The … or the name of the person who you are writing to and the name of the organization. </a:t>
            </a:r>
            <a:r>
              <a:rPr lang="en-US" sz="4000" i="1" dirty="0" smtClean="0"/>
              <a:t>( </a:t>
            </a:r>
            <a:r>
              <a:rPr lang="ru-RU" sz="4000" i="1" dirty="0" smtClean="0"/>
              <a:t>Должность или имя человека, которому вы пишите)</a:t>
            </a:r>
            <a:endParaRPr lang="ru-RU" sz="4000" dirty="0" smtClean="0"/>
          </a:p>
          <a:p>
            <a:endParaRPr lang="ru-RU" dirty="0" smtClean="0"/>
          </a:p>
          <a:p>
            <a:endParaRPr lang="ru-RU" dirty="0"/>
          </a:p>
        </p:txBody>
      </p:sp>
      <p:sp>
        <p:nvSpPr>
          <p:cNvPr id="7" name="TextBox 6"/>
          <p:cNvSpPr txBox="1"/>
          <p:nvPr/>
        </p:nvSpPr>
        <p:spPr>
          <a:xfrm>
            <a:off x="1752600" y="457200"/>
            <a:ext cx="6172200" cy="1477328"/>
          </a:xfrm>
          <a:prstGeom prst="rect">
            <a:avLst/>
          </a:prstGeom>
          <a:noFill/>
        </p:spPr>
        <p:txBody>
          <a:bodyPr wrap="square" rtlCol="0">
            <a:spAutoFit/>
          </a:bodyPr>
          <a:lstStyle/>
          <a:p>
            <a:r>
              <a:rPr lang="en-US" sz="3600" b="1" i="1" dirty="0" smtClean="0"/>
              <a:t>A letter of application (</a:t>
            </a:r>
            <a:r>
              <a:rPr lang="ru-RU" sz="3600" b="1" i="1" dirty="0" smtClean="0"/>
              <a:t>письмо работодателю)</a:t>
            </a:r>
            <a:endParaRPr lang="ru-RU" sz="36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1295400"/>
            <a:ext cx="8763000" cy="4955203"/>
          </a:xfrm>
          <a:prstGeom prst="rect">
            <a:avLst/>
          </a:prstGeom>
          <a:noFill/>
        </p:spPr>
        <p:txBody>
          <a:bodyPr wrap="square" rtlCol="0">
            <a:spAutoFit/>
          </a:bodyPr>
          <a:lstStyle/>
          <a:p>
            <a:r>
              <a:rPr lang="ru-RU" sz="4000" dirty="0" smtClean="0"/>
              <a:t>3.  </a:t>
            </a:r>
            <a:r>
              <a:rPr lang="en-US" sz="4000" dirty="0" smtClean="0"/>
              <a:t>The greeting</a:t>
            </a:r>
            <a:r>
              <a:rPr lang="en-US" sz="4000" i="1" dirty="0" smtClean="0"/>
              <a:t> ( </a:t>
            </a:r>
            <a:r>
              <a:rPr lang="ru-RU" sz="4000" i="1" dirty="0" smtClean="0"/>
              <a:t>приветствие)</a:t>
            </a:r>
            <a:r>
              <a:rPr lang="ru-RU" sz="4000" dirty="0" smtClean="0"/>
              <a:t>: </a:t>
            </a:r>
            <a:r>
              <a:rPr lang="en-US" sz="4000" dirty="0" smtClean="0"/>
              <a:t>Dear Sir/ Madam if you don`t know name.</a:t>
            </a:r>
            <a:r>
              <a:rPr lang="en-US" sz="4000" i="1" dirty="0" smtClean="0"/>
              <a:t>( </a:t>
            </a:r>
            <a:r>
              <a:rPr lang="ru-RU" sz="4000" i="1" dirty="0" smtClean="0"/>
              <a:t>Уважаемый сэр/ мадам, </a:t>
            </a:r>
            <a:r>
              <a:rPr lang="ru-RU" sz="4000" i="1" dirty="0" err="1" smtClean="0"/>
              <a:t>есливы</a:t>
            </a:r>
            <a:r>
              <a:rPr lang="ru-RU" sz="4000" i="1" dirty="0" smtClean="0"/>
              <a:t> не знаете имени)</a:t>
            </a:r>
            <a:endParaRPr lang="ru-RU" sz="4000" dirty="0" smtClean="0"/>
          </a:p>
          <a:p>
            <a:r>
              <a:rPr lang="en-US" sz="4000" dirty="0" smtClean="0"/>
              <a:t>Dear  </a:t>
            </a:r>
            <a:r>
              <a:rPr lang="en-US" sz="4000" dirty="0" err="1" smtClean="0"/>
              <a:t>Mr</a:t>
            </a:r>
            <a:r>
              <a:rPr lang="en-US" sz="4000" dirty="0" smtClean="0"/>
              <a:t>/ </a:t>
            </a:r>
            <a:r>
              <a:rPr lang="en-US" sz="4000" dirty="0" err="1" smtClean="0"/>
              <a:t>Mrs</a:t>
            </a:r>
            <a:r>
              <a:rPr lang="en-US" sz="4000" dirty="0" smtClean="0"/>
              <a:t>/ Ms and the surname if you know.</a:t>
            </a:r>
            <a:r>
              <a:rPr lang="en-US" sz="4000" i="1" dirty="0" smtClean="0"/>
              <a:t>( </a:t>
            </a:r>
            <a:r>
              <a:rPr lang="ru-RU" sz="4000" i="1" dirty="0" smtClean="0"/>
              <a:t>Уважаемый мистер/мисс/ миссис и фамилия , если знаете)</a:t>
            </a:r>
            <a:endParaRPr lang="ru-RU" sz="4000" dirty="0" smtClean="0"/>
          </a:p>
          <a:p>
            <a:r>
              <a:rPr lang="ru-RU" sz="3600" dirty="0" smtClean="0"/>
              <a:t> </a:t>
            </a: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838200"/>
            <a:ext cx="8686800" cy="6124754"/>
          </a:xfrm>
          <a:prstGeom prst="rect">
            <a:avLst/>
          </a:prstGeom>
          <a:noFill/>
        </p:spPr>
        <p:txBody>
          <a:bodyPr wrap="square" rtlCol="0">
            <a:spAutoFit/>
          </a:bodyPr>
          <a:lstStyle/>
          <a:p>
            <a:r>
              <a:rPr lang="ru-RU" sz="3400" dirty="0" smtClean="0"/>
              <a:t>4.  </a:t>
            </a:r>
            <a:r>
              <a:rPr lang="en-US" sz="3400" dirty="0" smtClean="0"/>
              <a:t>Paragraph 1 mentions where you hear ( know) about the vacancy and names the job you are applying for.</a:t>
            </a:r>
            <a:r>
              <a:rPr lang="en-US" sz="3400" i="1" dirty="0" smtClean="0"/>
              <a:t> ( </a:t>
            </a:r>
            <a:r>
              <a:rPr lang="ru-RU" sz="3400" i="1" dirty="0" smtClean="0"/>
              <a:t>Абзац 1 упоминает, откуда вы узнали о вакансии и наименование работы, по поводу которой вы обращаетесь)</a:t>
            </a:r>
            <a:endParaRPr lang="ru-RU" sz="3400" dirty="0" smtClean="0"/>
          </a:p>
          <a:p>
            <a:r>
              <a:rPr lang="ru-RU" sz="3400" dirty="0" smtClean="0"/>
              <a:t>5.  </a:t>
            </a:r>
            <a:r>
              <a:rPr lang="en-US" sz="3400" dirty="0" smtClean="0"/>
              <a:t>Paragraph 2 presents you to the employer, explains why you are suitable for the position. </a:t>
            </a:r>
            <a:r>
              <a:rPr lang="en-US" sz="3400" i="1" dirty="0" smtClean="0"/>
              <a:t>(</a:t>
            </a:r>
            <a:r>
              <a:rPr lang="ru-RU" sz="3400" i="1" dirty="0" smtClean="0"/>
              <a:t>Абзац 2 представляет вас работодателю и объясняет, почему вы подходите на это место)</a:t>
            </a:r>
            <a:endParaRPr lang="ru-RU" sz="34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14400"/>
            <a:ext cx="8534400" cy="5355312"/>
          </a:xfrm>
          <a:prstGeom prst="rect">
            <a:avLst/>
          </a:prstGeom>
          <a:noFill/>
        </p:spPr>
        <p:txBody>
          <a:bodyPr wrap="square" rtlCol="0">
            <a:spAutoFit/>
          </a:bodyPr>
          <a:lstStyle/>
          <a:p>
            <a:r>
              <a:rPr lang="ru-RU" sz="3600" dirty="0" smtClean="0"/>
              <a:t>6.  </a:t>
            </a:r>
            <a:r>
              <a:rPr lang="en-US" sz="3600" dirty="0" smtClean="0"/>
              <a:t>Paragraph 3 mentions your previous work experience ( if any), skills and abilities that make you suitable for the job and suggests ways of getting in touch with you. </a:t>
            </a:r>
            <a:r>
              <a:rPr lang="en-US" sz="3600" i="1" dirty="0" smtClean="0"/>
              <a:t>(</a:t>
            </a:r>
            <a:r>
              <a:rPr lang="ru-RU" sz="3600" i="1" dirty="0" smtClean="0"/>
              <a:t>Абзац 3 упоминает ваш предыдущий опыт работы, если есть, умения и способности, которые делают вас подходящими для работы и предлагает способы контакта с вами)</a:t>
            </a:r>
            <a:endParaRPr lang="ru-RU" sz="3600" dirty="0" smtClean="0"/>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343</Words>
  <Application>Microsoft Office PowerPoint</Application>
  <PresentationFormat>Экран (4:3)</PresentationFormat>
  <Paragraphs>56</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1. Relevant skills or knowledge 2. Reasons for applying for the job. 3. Particular points in the CV that show experience is relevant. 4. Why he is writing the letter. 5. Reference to the CV enclosed. </vt:lpstr>
      <vt:lpstr>1. Write all the necessary personal information at the top. 2. Write the name of your secondary school and any examination results. 3. Write any responsibilities you have now or had in the past at school. 4. List any work experience you may have had and when you did it. 5. Think of any interests you have outside school. Write the name of at least one referee. It can be one of your teachers, or someone who knows you well. </vt:lpstr>
      <vt:lpstr>                              Plan Dear Sir/Madam,  Introduction (Paragraph 1)  explain why you are writing  Main Body (Paragraph 2)  your reasons for wanting the job  (Paragraph 3)  some brief reference to your interests, skills and experience which may suggest that you are suitable for the job Conclusion (Paragraph 4)  closing remarks  Yours faithfully, (your signature) (your full name)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Яна</dc:creator>
  <cp:lastModifiedBy>Sabina</cp:lastModifiedBy>
  <cp:revision>18</cp:revision>
  <dcterms:created xsi:type="dcterms:W3CDTF">2014-04-09T10:40:42Z</dcterms:created>
  <dcterms:modified xsi:type="dcterms:W3CDTF">2020-05-11T13:53:36Z</dcterms:modified>
</cp:coreProperties>
</file>