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4" r:id="rId8"/>
    <p:sldId id="268" r:id="rId9"/>
    <p:sldId id="267" r:id="rId10"/>
    <p:sldId id="266" r:id="rId11"/>
    <p:sldId id="265" r:id="rId12"/>
    <p:sldId id="269" r:id="rId13"/>
    <p:sldId id="270" r:id="rId14"/>
    <p:sldId id="272" r:id="rId15"/>
    <p:sldId id="271" r:id="rId16"/>
    <p:sldId id="273" r:id="rId17"/>
    <p:sldId id="25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420000"/>
    <a:srgbClr val="800000"/>
    <a:srgbClr val="494824"/>
    <a:srgbClr val="D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drost.ru/avtor/ralf-emerson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zer\Desktop\&#1042;&#1089;&#1077;&#1084;&#1080;&#1088;&#1085;&#1072;&#1103;%20&#1048;&#1089;&#1090;&#1086;&#1088;&#1080;&#1103;.&#1041;&#1072;&#1085;&#1082;%20&#1048;&#1084;&#1087;&#1077;&#1088;&#1080;&#1072;&#1083;-8.%20&#1045;&#1082;&#1072;&#1090;&#1077;&#1088;&#1080;&#1085;&#1072;%20&#1042;&#1077;&#1083;&#1080;&#1082;&#1072;&#1103;%20&#1080;%20&#1075;&#1088;&#1072;&#1092;%20&#1057;&#1091;&#1074;&#1086;&#1088;&#1086;&#1074;.mp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D%D0%B0%D1%87%D0%B5%D0%BD%D0%B8%D0%B5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A1%D0%BC%D1%8B%D1%81%D0%BB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5%D0%BA%D1%81%D1%82" TargetMode="External"/><Relationship Id="rId5" Type="http://schemas.openxmlformats.org/officeDocument/2006/relationships/hyperlink" Target="https://ru.wikipedia.org/wiki/%D0%A0%D0%B5%D1%87%D1%8C" TargetMode="External"/><Relationship Id="rId10" Type="http://schemas.openxmlformats.org/officeDocument/2006/relationships/hyperlink" Target="https://ru.wikipedia.org/wiki/%D0%9F%D1%80%D0%B5%D0%B4%D0%BB%D0%BE%D0%B6%D0%B5%D0%BD%D0%B8%D0%B5_(%D0%BB%D0%B8%D0%BD%D0%B3%D0%B2%D0%B8%D1%81%D1%82%D0%B8%D0%BA%D0%B0)" TargetMode="External"/><Relationship Id="rId4" Type="http://schemas.openxmlformats.org/officeDocument/2006/relationships/hyperlink" Target="https://ru.wikipedia.org/wiki/%D0%9E%D1%82%D1%80%D1%8B%D0%B2%D0%BE%D0%BA" TargetMode="External"/><Relationship Id="rId9" Type="http://schemas.openxmlformats.org/officeDocument/2006/relationships/hyperlink" Target="https://ru.wikipedia.org/wiki/%D0%A1%D0%BB%D0%BE%D0%B2%D0%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71800" y="1196752"/>
            <a:ext cx="5343508" cy="207170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>
                  <a:solidFill>
                    <a:srgbClr val="42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abriola" pitchFamily="82" charset="0"/>
                <a:ea typeface="+mj-ea"/>
                <a:cs typeface="+mj-cs"/>
              </a:rPr>
              <a:t>Тема : «Решение контекстных задач по биологии и химии»</a:t>
            </a:r>
            <a:endParaRPr lang="ru-RU" sz="4000" b="1" dirty="0">
              <a:ln w="1143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993300"/>
              </a:solidFill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635896" y="3573016"/>
            <a:ext cx="4119914" cy="114300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spc="50" dirty="0">
                <a:ln w="11430">
                  <a:solidFill>
                    <a:srgbClr val="42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+mn-cs"/>
              </a:rPr>
              <a:t>Автор: </a:t>
            </a:r>
            <a:r>
              <a:rPr lang="ru-RU" sz="1200" b="1" spc="50" dirty="0" smtClean="0">
                <a:ln w="11430">
                  <a:solidFill>
                    <a:srgbClr val="42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+mn-cs"/>
              </a:rPr>
              <a:t>Горчакова О.А., учитель биологии и химии МБОУ «</a:t>
            </a:r>
            <a:r>
              <a:rPr lang="ru-RU" sz="1200" b="1" spc="50" dirty="0" err="1" smtClean="0">
                <a:ln w="11430">
                  <a:solidFill>
                    <a:srgbClr val="42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+mn-cs"/>
              </a:rPr>
              <a:t>Найдёновская</a:t>
            </a:r>
            <a:r>
              <a:rPr lang="ru-RU" sz="1200" b="1" spc="50" dirty="0" smtClean="0">
                <a:ln w="11430">
                  <a:solidFill>
                    <a:srgbClr val="42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+mn-cs"/>
              </a:rPr>
              <a:t> школа"</a:t>
            </a:r>
            <a:endParaRPr lang="ru-RU" sz="1200" b="1" spc="50" dirty="0">
              <a:ln w="11430">
                <a:solidFill>
                  <a:srgbClr val="420000"/>
                </a:solidFill>
              </a:ln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85728"/>
            <a:ext cx="2086233" cy="5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 №6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Массовая доля вещества в растворе</a:t>
            </a:r>
          </a:p>
          <a:p>
            <a:pPr fontAlgn="base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Первым кровезаменителем, которым воспользовались хирурги еще в 1960г был 0,85% водный раствор хлорида натрия. Вычислите количество вещества хлорида натрия, необходимого для получения 550,6г раствора, массовая доля в котором соли 0,85%.</a:t>
            </a:r>
          </a:p>
          <a:p>
            <a:pPr fontAlgn="base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Вычислите массу сульфата цинка, который необходим для получения 10г раствора глазных капель, применяемых для лечения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коньюктивита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если известно, что массовая доля соли в растворе 0,25%.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Задача </a:t>
            </a:r>
            <a:r>
              <a:rPr lang="ru-RU" b="1" dirty="0" smtClean="0"/>
              <a:t>№7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столетия геологи зашифровывали на картах места открытия руд ценных металлов при помощи координат химических элементов в Периодической системе. Арабской цифрой указывали номер периода, а римской – номер группы. Кроме того, в записях были еще буквы русского алфавита – А или Б. На одной из старых карт нашли обозначения: 4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Б, 4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Б2, 6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Б, 6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Б. Расшифруйте записи геологов.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Предполагаемый ответ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Координаты 4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 в Периодической системе означают 4-й период и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Б-группу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элемент хром; 4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Б2 – 4-й период,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Б2-группу, элемент никель; 6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 – 6-й период,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Б-группа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элемент золото; 6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 – 6-й период,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Б-группа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элемент ртуть.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Задача №8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Царица эльфов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Существует некий серебристо-белый металл, тугоплавкий, легкий, стойкий на воздухе и в морской воде. Его название связано с именем царицы эльфов из старинных германских сказок. Он пластичен, хорошо подвергается ковке, прокатке в листы и даже в фольгу. Примеси кислорода, азота, углерода и водорода делают металл хрупким, лишают его пластичности, а заодно снижают его химическую активность. В чистом виде металл реагирует с фтороводородной и (при нагревании) с соляной кислотой, образуя фиолетовые растворы. Стружка металла способна загораться от спички, а порошок его вспыхивает от искры и пламени. В пылевидном состоянии металл на воздухе может даже взорваться и превращается при этом в диоксид. В присутствии окислителей (например, нитрата калия) металл реагирует с расплавами щелочей. Какой это металл?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Предполагаемый ответ: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Царицу эльфов звали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Титания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отсюда, вероятно, и имя элемента –  титан. Реагируя с фтороводородной кислотой, титан образует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гексафторотитанат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(III) водорода, а с соляной кислотой и другими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кислотами-неокислителями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 соли титана(III) и водород: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2Ti + 12HF = 2H3[TiF</a:t>
            </a:r>
            <a:r>
              <a:rPr lang="ru-RU" b="1" i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] + 3Н</a:t>
            </a:r>
            <a:r>
              <a:rPr lang="ru-RU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2Ti + 6НС1 = 2TiCl</a:t>
            </a:r>
            <a:r>
              <a:rPr lang="ru-RU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+ 3Н</a:t>
            </a:r>
            <a:r>
              <a:rPr lang="ru-RU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Сгорая на воздухе, титан превращается в диоксид титана ТiO</a:t>
            </a:r>
            <a:r>
              <a:rPr lang="ru-RU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а в расплаве щелочи, содержащем KNO3, переходит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титанат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(IV) калия: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Ti + 2KOH + 2KNO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= K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+ 2KNO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Задача </a:t>
            </a:r>
            <a:r>
              <a:rPr lang="ru-RU" b="1" dirty="0" smtClean="0"/>
              <a:t> </a:t>
            </a:r>
            <a:r>
              <a:rPr lang="ru-RU" b="1" dirty="0" smtClean="0"/>
              <a:t>№9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теме «Млекопитающие»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Литература.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Определите систематическое положение 10 любых героев сказки К. Чуковского «Телефон». (Бегемот, медведь, кенгуру, слон, верблюд - млекопитающие; крокодил - рептилия; цапля -птица; лягушка - земноводное.)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Напишите названия 5 басен И. Крылова, главными героями которых являются млекопитающие животные. Укажите яркие черты их характеров, описанные в баснях. («Волк на псарне», «Зеркало и Обезьяна», «Слон и Моська», «Свинья под дубом», «Волк и Ягненок», «Ворона и Лисица», «Мартышка и очки».)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Задача </a:t>
            </a:r>
            <a:r>
              <a:rPr lang="ru-RU" b="1" dirty="0" smtClean="0"/>
              <a:t>№ 10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«Расстроится ли свадьба принца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Уно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Единственный наследный принц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собирается вступить в брак с прекрасной принцессой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Беатрис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Родители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узнали, что в роду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Беатрис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были случаи гемофилии. Братьев и сестёр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Беатрис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нет. У тёти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Беатрис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растут два сына - здоровые кре­пыши. Дядя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Беатрис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целыми днями пропадает на охоте и чувст­вует себя прекрасно. .Второй же дядя умер ещё мальчиком от потери крови, причиной которой стала глубокая царапина. Дяди, тётя и мама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Беатрис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дети одних родителей. С какой вероятно­стью болезнь может передаться через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Беатрис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королевскому ро­ду её жениха?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Ответ: построив предполагаемое генеалогическое древо, можно доказать, что ген гемофилии был в одной из Х-хромосом бабушки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Беатрис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 мать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Беатрис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могла получить его с вероятно­стью 0,5, сама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Беатрис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с вероятностью 0,25.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Задача </a:t>
            </a:r>
            <a:r>
              <a:rPr lang="ru-RU" b="1" dirty="0" smtClean="0"/>
              <a:t>№11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«Контрабандист»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9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В маленьком государстве </a:t>
            </a: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Лисляндии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вот уже несколько сто­летий разводят лис. Мех идёт на экспорт, а деньги от его прода­жи составляют основу экономики страны. Особенно ценятся се­ребристые лисы. Они считаются национальным достоянием, и перевозить их через границу строжайше запрещено. Хитроумный контрабандист, хорошо учившийся в школе, хочет обману п. таможню. Он знает азы генетики и предполагает, что серебристая окраска лис определяется двумя рецессивными аллелями гена окраски шерсти. Лисы с хотя бы одним доминантным </a:t>
            </a: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аллелем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- рыжие. Что нужно сделать, чтобы получить серебристых лис на родине контрабандиста, не нарушив законов </a:t>
            </a: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Лисляндии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'!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Задача </a:t>
            </a:r>
            <a:r>
              <a:rPr lang="ru-RU" b="1" dirty="0" smtClean="0"/>
              <a:t>№12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технологии учащийся при несоблюдении правил техники безопасности на станке повредил кисть правой руки. Из раны текла ярко-алая кровь. Первые несколько секунд она била фонтаном, затем фонтан превратился в пульсирующую струю.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Проанализируйте ситуацию и определите вид кровотечения. Обсудите в группе, составьте и запишите алгоритм действий при оказании первой помощи при данном кровотечении.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Составьте перечень действий правильного наложения жгута.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hlinkClick r:id="rId3"/>
              </a:rPr>
              <a:t>Ральф </a:t>
            </a:r>
            <a:r>
              <a:rPr lang="ru-RU" b="1" u="sng" dirty="0" err="1" smtClean="0">
                <a:hlinkClick r:id="rId3"/>
              </a:rPr>
              <a:t>Эмерсон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996952"/>
            <a:ext cx="8219256" cy="161277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«Учитель - человек, который может делать трудные вещи легкими»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upload.wikimedia.org/wikipedia/commons/thumb/a/a5/RWEmerson1859.jpg/220px-RWEmerson1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0955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996952"/>
            <a:ext cx="8219256" cy="1612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7168" cy="1575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Екатерина Великая и граф Суворов, говоря о звезде, имели в виду одно и то же?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Всемирная История.Банк Империал-8. Екатерина Великая и граф Суворо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1861" y="1484784"/>
            <a:ext cx="6482507" cy="486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Лингвистический энциклопедический словарь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4493096"/>
          </a:xfrm>
        </p:spPr>
        <p:txBody>
          <a:bodyPr>
            <a:normAutofit/>
          </a:bodyPr>
          <a:lstStyle/>
          <a:p>
            <a:r>
              <a:rPr lang="ru-RU" sz="3600" b="1" i="1" dirty="0" err="1" smtClean="0"/>
              <a:t>Конте́кст</a:t>
            </a:r>
            <a:r>
              <a:rPr lang="ru-RU" sz="3600" i="1" dirty="0" smtClean="0"/>
              <a:t> (от </a:t>
            </a:r>
            <a:r>
              <a:rPr lang="ru-RU" sz="3600" i="1" dirty="0" smtClean="0">
                <a:hlinkClick r:id="rId3" tooltip="Латинский язык"/>
              </a:rPr>
              <a:t>лат.</a:t>
            </a:r>
            <a:r>
              <a:rPr lang="ru-RU" sz="3600" i="1" dirty="0" smtClean="0"/>
              <a:t> </a:t>
            </a:r>
            <a:r>
              <a:rPr lang="ru-RU" sz="3600" i="1" dirty="0" err="1" smtClean="0"/>
              <a:t>contextus</a:t>
            </a:r>
            <a:r>
              <a:rPr lang="ru-RU" sz="3600" i="1" dirty="0" smtClean="0"/>
              <a:t> — «соединение», «связь») — законченный </a:t>
            </a:r>
            <a:r>
              <a:rPr lang="ru-RU" sz="3600" i="1" dirty="0" smtClean="0">
                <a:hlinkClick r:id="rId4" tooltip="Отрывок"/>
              </a:rPr>
              <a:t>отрывок</a:t>
            </a:r>
            <a:r>
              <a:rPr lang="ru-RU" sz="3600" i="1" dirty="0" smtClean="0"/>
              <a:t> письменной или устной </a:t>
            </a:r>
            <a:r>
              <a:rPr lang="ru-RU" sz="3600" i="1" dirty="0" smtClean="0">
                <a:hlinkClick r:id="rId5" tooltip="Речь"/>
              </a:rPr>
              <a:t>речи</a:t>
            </a:r>
            <a:r>
              <a:rPr lang="ru-RU" sz="3600" i="1" dirty="0" smtClean="0"/>
              <a:t> (</a:t>
            </a:r>
            <a:r>
              <a:rPr lang="ru-RU" sz="3600" i="1" dirty="0" smtClean="0">
                <a:hlinkClick r:id="rId6" tooltip="Текст"/>
              </a:rPr>
              <a:t>текста</a:t>
            </a:r>
            <a:r>
              <a:rPr lang="ru-RU" sz="3600" i="1" dirty="0" smtClean="0"/>
              <a:t>), общий </a:t>
            </a:r>
            <a:r>
              <a:rPr lang="ru-RU" sz="3600" i="1" dirty="0" smtClean="0">
                <a:hlinkClick r:id="rId7" tooltip="Смысл"/>
              </a:rPr>
              <a:t>смысл</a:t>
            </a:r>
            <a:r>
              <a:rPr lang="ru-RU" sz="3600" i="1" dirty="0" smtClean="0"/>
              <a:t> которого позволяет уточнить </a:t>
            </a:r>
            <a:r>
              <a:rPr lang="ru-RU" sz="3600" i="1" dirty="0" smtClean="0">
                <a:hlinkClick r:id="rId8" tooltip="Значение"/>
              </a:rPr>
              <a:t>значение</a:t>
            </a:r>
            <a:r>
              <a:rPr lang="ru-RU" sz="3600" i="1" dirty="0" smtClean="0"/>
              <a:t> входящих в него отдельных </a:t>
            </a:r>
            <a:r>
              <a:rPr lang="ru-RU" sz="3600" i="1" dirty="0" smtClean="0">
                <a:hlinkClick r:id="rId9" tooltip="Слово"/>
              </a:rPr>
              <a:t>слов</a:t>
            </a:r>
            <a:r>
              <a:rPr lang="ru-RU" sz="3600" i="1" dirty="0" smtClean="0"/>
              <a:t>, </a:t>
            </a:r>
            <a:r>
              <a:rPr lang="ru-RU" sz="3600" i="1" dirty="0" smtClean="0">
                <a:hlinkClick r:id="rId10" tooltip="Предложение (лингвистика)"/>
              </a:rPr>
              <a:t>предложений</a:t>
            </a:r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Контекстная задача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– это задача мотивационного характера, в условии которой описана конкретная жизненная ситуация,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коррелирующая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 имеющимся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опытом учащихся (известное, данное); требованием (неизвестным) задачи является анализ, осмысление и объяснение этой ситуации или выбор способа действия в ней, а результатом решения задачи является встреча с учебной проблемой и осознание ее личностной значимости.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Задача №</a:t>
            </a:r>
            <a:r>
              <a:rPr lang="ru-RU" dirty="0" smtClean="0"/>
              <a:t>1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600200"/>
            <a:ext cx="7992888" cy="262088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Металлы – тела твердые, ковкие, блестящие. Лишь один из них является исключением.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Руду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содержащую этот металл, китайцы называли «кровью дракона». Рассмотрите взаимодействие этого металла с концентрированной серной кислотой и определите, какой газ и в каком количестве выделится при этом?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Задача №2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370100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Этот металл в большом количестве содержат моллюски. В их крови он играет такую же роль, что железо в крови других животных. У человека он содержится в печени. Самый известный минерал, в котором данный металл содержится – малахит (т.е. его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гидроксокарбонат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 Его именем назван век в истории цивилизации. Определите данный металл,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рассчитайте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объем газа, выделившегося при взаимодействии 250г малахита, содержащего 10% примесей со 150г  20% соляной кислоты. 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Задача №3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348498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 настоящее время в качестве материала для изготовления ювелирных украшений нередко используют белое золото. Белое золото 585-й пробы – это сплав, состоящий из трех металлов (массовая доля золота 58,5%, серебра – 26%, остальное палладий). Рассчитайте массу чистого золота, содержащегося в обручальном кольце ручной работы из белого золота 585 пробы, украшенного 23 бриллиантами общей массой 0, 23 карата. Масса кольца 3,8 г. 1 карат = 0,2 г.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Задача №4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Какой объем (н.у.) углекислого газа заполнит поры бисквитного торта, если для его приготовления Алена взяла 2 г питьевой соды с содержанием примесей 0,1% и обработала уксусной кислотой?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Задача №5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b="1" i="1" dirty="0" smtClean="0"/>
              <a:t>- Массовая доля фосфора составляет примерно 1% от массы тела человека. Рассчитайте массу фосфора в вашем организме. В каком количестве плавленого сыра с массовой долей фосфора 0,8% содержится такая же его масса, как в вашем организме?</a:t>
            </a:r>
          </a:p>
          <a:p>
            <a:pPr fontAlgn="base"/>
            <a:r>
              <a:rPr lang="ru-RU" b="1" i="1" dirty="0" smtClean="0"/>
              <a:t>- В человеческом организме в общей сложности содержится примерно </a:t>
            </a:r>
            <a:r>
              <a:rPr lang="ru-RU" b="1" i="1" dirty="0" smtClean="0"/>
              <a:t>25 мг </a:t>
            </a:r>
            <a:r>
              <a:rPr lang="ru-RU" b="1" i="1" dirty="0" smtClean="0"/>
              <a:t>йода, причем половина всей массы находится в щитовидной железе. Посчитайте, сколько атомов йода находится: а) в щитовидной железе; б) в человеческом организме в целом.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1242</Words>
  <Application>Microsoft Office PowerPoint</Application>
  <PresentationFormat>Экран (4:3)</PresentationFormat>
  <Paragraphs>57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Екатерина Великая и граф Суворов, говоря о звезде, имели в виду одно и то же?  </vt:lpstr>
      <vt:lpstr>Лингвистический энциклопедический словарь </vt:lpstr>
      <vt:lpstr>Слайд 4</vt:lpstr>
      <vt:lpstr>Задача №1 </vt:lpstr>
      <vt:lpstr>Задача №2</vt:lpstr>
      <vt:lpstr>Задача №3</vt:lpstr>
      <vt:lpstr>Задача №4</vt:lpstr>
      <vt:lpstr>Задача №5</vt:lpstr>
      <vt:lpstr>Задача  №6</vt:lpstr>
      <vt:lpstr>Задача №7</vt:lpstr>
      <vt:lpstr>Задача №8</vt:lpstr>
      <vt:lpstr>Задача  №9</vt:lpstr>
      <vt:lpstr>Задача № 10</vt:lpstr>
      <vt:lpstr>Задача №11</vt:lpstr>
      <vt:lpstr>Задача №12</vt:lpstr>
      <vt:lpstr>Ральф Эмерсон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Uzer</cp:lastModifiedBy>
  <cp:revision>17</cp:revision>
  <dcterms:created xsi:type="dcterms:W3CDTF">2015-11-21T12:11:57Z</dcterms:created>
  <dcterms:modified xsi:type="dcterms:W3CDTF">2019-10-31T21:14:51Z</dcterms:modified>
</cp:coreProperties>
</file>