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5"/>
  </p:notesMasterIdLst>
  <p:sldIdLst>
    <p:sldId id="260" r:id="rId2"/>
    <p:sldId id="259" r:id="rId3"/>
    <p:sldId id="262" r:id="rId4"/>
    <p:sldId id="264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1" r:id="rId23"/>
    <p:sldId id="284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489" autoAdjust="0"/>
    <p:restoredTop sz="90929"/>
  </p:normalViewPr>
  <p:slideViewPr>
    <p:cSldViewPr>
      <p:cViewPr>
        <p:scale>
          <a:sx n="70" d="100"/>
          <a:sy n="70" d="100"/>
        </p:scale>
        <p:origin x="-115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B54FE52-F60F-4FE2-8729-F5252E83858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E4CFAE-FDBF-48EE-A4A5-DD58C656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6D65F-0A8C-4E03-9995-6EBBCA4EBB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2CD074-BBB4-4FBD-B703-BAD64921CFCD}" type="slidenum">
              <a:rPr lang="en-US" altLang="ru-RU" smtClean="0">
                <a:cs typeface="Arial" charset="0"/>
              </a:rPr>
              <a:pPr/>
              <a:t>2</a:t>
            </a:fld>
            <a:endParaRPr lang="en-US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6D65F-0A8C-4E03-9995-6EBBCA4EBB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3581400"/>
            <a:ext cx="81534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953000"/>
            <a:ext cx="815340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EB234D-2F8A-4735-8B44-A2DD4B369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30AC9-529C-4AA3-A05B-4362585FB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F72D-F929-4E12-A8AB-4A0B53986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B3370-51D7-445C-BB10-E42B6A80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EA50A-725D-40BC-8F89-E15BA3705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E4F5-E80E-4959-8067-FF37AC2C9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79D4-4998-41B4-BC5D-D0D5D7DE4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C07E-AEC5-463A-B53A-975B737B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3DBE-8EC4-47B2-9A13-4888560E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7462-E5C0-48AF-96FD-BC33489A0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B83C-55FF-43C2-8210-E31FB0CC5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524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B71116-42DA-4EC3-954A-8B43FA224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533400" y="3276600"/>
            <a:ext cx="7577137" cy="10668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ОТКРЫТЫЙ УРОК ХИМИИ </a:t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В 9 КЛАССЕ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8153400" cy="12192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ТЕМА: «ХАРАКТЕРИСТИКА КИСЛОРОДА И СЕРЫ.»</a:t>
            </a:r>
          </a:p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Л/О №3 «ОЗНАКОМЛЕНИЕ С ОБРАЗЦАМИ СЕРЫ И ЕЁ ПРИРОДНЫХ СОЕДИНЕНИЙ»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+1  -2        </a:t>
            </a: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  0     </a:t>
            </a: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 +4</a:t>
            </a: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 -2        </a:t>
            </a: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 +1   +6   -2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Н</a:t>
            </a: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S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SO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Na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495800"/>
            <a:ext cx="822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Сера проявляет степени окисления: 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-2, 0, +4, +6.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239000" cy="1143000"/>
          </a:xfrm>
        </p:spPr>
        <p:txBody>
          <a:bodyPr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РАССТАВЬТЕ СТЕПЕНИ ОКИСЛЕНИЯ В РЕАКЦИЯХ, УКАЖИТЕ ОКИСЛИТЕЛЬ И ВОССТАНОВИТЕЛЬ.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4040188" cy="95567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 + 2Na = Na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02225" y="3200400"/>
            <a:ext cx="4041775" cy="6397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 + 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SO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114800"/>
            <a:ext cx="3390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</a:rPr>
              <a:t> + O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</a:rPr>
              <a:t> = O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</a:rPr>
              <a:t>F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2</a:t>
            </a:r>
            <a:endParaRPr lang="ru-RU" sz="4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ПРОВЕРЯЕМ: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1905000"/>
            <a:ext cx="83820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     0           +1    -2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+ 2Na = Na</a:t>
            </a:r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              -2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+2е =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реакция восстановления,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окислитель.</a:t>
            </a:r>
          </a:p>
          <a:p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                     +1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 е =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реакция окисления,        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восстановитель.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ПРОВЕРЯЕМ: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1905000"/>
            <a:ext cx="83820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      0       +4 -2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+ O</a:t>
            </a:r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SO</a:t>
            </a:r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0                  +4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реакция окисления,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восстановитель.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0                          -2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+ 4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реакция восстановления,  О – окислитель.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ПРОВЕРЯЕМ: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1905000"/>
            <a:ext cx="83820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       0         +1  -1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O</a:t>
            </a:r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                    -1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реакция восстановления,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окислитель.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                   +1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реакция окисления,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восстановитель.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500063" y="3505200"/>
            <a:ext cx="8153400" cy="2438400"/>
          </a:xfrm>
        </p:spPr>
        <p:txBody>
          <a:bodyPr/>
          <a:lstStyle/>
          <a:p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Аллотропия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явление существования одного и того же химического элемента в виде двух и более простых веществ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800" y="0"/>
            <a:ext cx="9194800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9342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ДИНАМИЧЕСКАЯ ПАУЗА (ФИЗКУЛЬТМИНУТКА)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 на химии писали  и немножечко устали,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 немножко отдохнем  и учиться вновь начнем (встаем).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 изображаем,   путь его мы повторяем,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электроны по кругу перемещаются  и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головы наши  также вращаются (круговые движения головой).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Пробирку все изображаем,  руки «вверх» мы поднимаем (руки вверх).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Реакция осуществляется,  осадок вниз весь  опускается (руки вниз).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Упражненье повторим, пробирку вновь изобразим  (руки вверх, вниз).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Теперь представим мы   весы    (руки в стороны)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взвесить вещество должны.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левую чашку вещество положили (наклон влево),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правую разновесы поместили (наклон вправо). 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Покачались,  покачались, к равновесию пришли (встали ровно).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Всё, немножечко размялись – учиться  снова мы должны!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934200" cy="11430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ЛАБОРАТОРНЫЙ ОПЫТ  №3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«ОЗНАКОМЛЕНИЕ С ОБРАЗЦАМИ СЕРЫ И ЕЁ ПРИРОДНЫХ СОЕДИНЕНИЙ»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: изучить некоторые физические свойства серы и её природных соединений (сульфидов, сульфатов)</a:t>
            </a:r>
          </a:p>
          <a:p>
            <a:r>
              <a:rPr lang="ru-RU" sz="1400" b="1" dirty="0" smtClean="0"/>
              <a:t>Оборудование: </a:t>
            </a:r>
            <a:endParaRPr lang="ru-RU" sz="1400" dirty="0" smtClean="0"/>
          </a:p>
          <a:p>
            <a:r>
              <a:rPr lang="ru-RU" sz="1400" dirty="0" smtClean="0"/>
              <a:t>- ШКОЛЬНАЯ КОЛЛЕКЦИЯ «ШКАЛА ТВЁРДОСТИ» (5 </a:t>
            </a:r>
            <a:r>
              <a:rPr lang="ru-RU" sz="1400" dirty="0" err="1" smtClean="0"/>
              <a:t>шт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- ШКОЛЬНАЯ КОЛЛЕКЦИЯ «МИНЕРАЛЫ И ГОРНЫЕ ПОРОДЫ» (3 </a:t>
            </a:r>
            <a:r>
              <a:rPr lang="ru-RU" sz="1400" dirty="0" err="1" smtClean="0"/>
              <a:t>шт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  </a:t>
            </a:r>
            <a:r>
              <a:rPr lang="en-US" sz="1400" dirty="0" smtClean="0"/>
              <a:t>* </a:t>
            </a:r>
            <a:r>
              <a:rPr lang="ru-RU" sz="1400" dirty="0" smtClean="0"/>
              <a:t>гипс</a:t>
            </a:r>
            <a:r>
              <a:rPr lang="en-US" sz="1400" dirty="0" smtClean="0"/>
              <a:t> (</a:t>
            </a:r>
            <a:r>
              <a:rPr lang="ru-RU" sz="1400" dirty="0" smtClean="0"/>
              <a:t>С</a:t>
            </a:r>
            <a:r>
              <a:rPr lang="en-US" sz="1400" dirty="0" smtClean="0"/>
              <a:t>aSO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*2H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O)</a:t>
            </a:r>
            <a:r>
              <a:rPr lang="ru-RU" sz="1400" dirty="0" smtClean="0"/>
              <a:t>, сера</a:t>
            </a:r>
            <a:r>
              <a:rPr lang="en-US" sz="1400" dirty="0" smtClean="0"/>
              <a:t> (S)</a:t>
            </a:r>
            <a:r>
              <a:rPr lang="ru-RU" sz="1400" dirty="0" smtClean="0"/>
              <a:t>, пирит</a:t>
            </a:r>
            <a:r>
              <a:rPr lang="en-US" sz="1400" dirty="0" smtClean="0"/>
              <a:t> (FeS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r>
              <a:rPr lang="ru-RU" sz="1400" dirty="0" smtClean="0"/>
              <a:t>, лазурит</a:t>
            </a:r>
            <a:r>
              <a:rPr lang="en-US" sz="1400" dirty="0" smtClean="0"/>
              <a:t> ( Na [(AlSiO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)SO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])</a:t>
            </a:r>
            <a:r>
              <a:rPr lang="ru-RU" sz="1400" dirty="0" smtClean="0"/>
              <a:t>, </a:t>
            </a:r>
            <a:r>
              <a:rPr lang="ru-RU" sz="1400" dirty="0" err="1" smtClean="0"/>
              <a:t>ангелит</a:t>
            </a:r>
            <a:r>
              <a:rPr lang="ru-RU" sz="1400" dirty="0" smtClean="0"/>
              <a:t> (разновидность ангидрита)  (С</a:t>
            </a:r>
            <a:r>
              <a:rPr lang="en-US" sz="1400" dirty="0" err="1" smtClean="0"/>
              <a:t>aSO</a:t>
            </a:r>
            <a:r>
              <a:rPr lang="ru-RU" sz="1400" baseline="-25000" dirty="0" smtClean="0"/>
              <a:t>4</a:t>
            </a:r>
            <a:r>
              <a:rPr lang="ru-RU" sz="1400" dirty="0" smtClean="0"/>
              <a:t>)</a:t>
            </a:r>
          </a:p>
          <a:p>
            <a:pPr algn="ctr">
              <a:buNone/>
            </a:pPr>
            <a:r>
              <a:rPr lang="ru-RU" sz="1400" b="1" dirty="0" smtClean="0"/>
              <a:t>ХОД РАБОТЫ</a:t>
            </a:r>
            <a:endParaRPr lang="ru-RU" sz="1400" dirty="0" smtClean="0"/>
          </a:p>
          <a:p>
            <a:r>
              <a:rPr lang="ru-RU" sz="1400" dirty="0" smtClean="0"/>
              <a:t>Рассмотрите серу и её природные соединения. Исследуйте их физические свойства. Результаты опыта занесите в таблицу.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47800" y="4267200"/>
          <a:ext cx="6705600" cy="22098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41120"/>
                <a:gridCol w="1341120"/>
                <a:gridCol w="1341120"/>
                <a:gridCol w="1341120"/>
                <a:gridCol w="1341120"/>
              </a:tblGrid>
              <a:tr h="306280">
                <a:tc rowSpan="2"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Физические свойства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Агрегатное состояние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Твёрдость по шкале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Мооса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1.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2.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3.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4.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5.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Решение задачи №3 стр. 58 учебника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Хлороводород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который получили при взаимодействии избытка концентрированной серной кислоты с 58, 5 г хлорида натрия, растворили в 146 г воды. Определите массовую долю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хлороводорода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(в процентах) в полученном растворе.</a:t>
            </a:r>
            <a:r>
              <a:rPr lang="ru-RU" sz="1100" b="1" i="1" dirty="0" smtClean="0"/>
              <a:t/>
            </a:r>
            <a:br>
              <a:rPr lang="ru-RU" sz="1100" b="1" i="1" dirty="0" smtClean="0"/>
            </a:br>
            <a:endParaRPr lang="ru-RU" altLang="ru-RU" sz="1100" b="1" i="1" dirty="0" smtClean="0"/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72440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       </a:t>
            </a:r>
            <a:r>
              <a:rPr lang="ru-RU" sz="1600" b="1" i="1" dirty="0" smtClean="0"/>
              <a:t>Дано:</a:t>
            </a:r>
            <a:r>
              <a:rPr lang="ru-RU" sz="900" b="1" i="1" dirty="0" smtClean="0"/>
              <a:t>	</a:t>
            </a:r>
            <a:r>
              <a:rPr lang="ru-RU" sz="1400" b="1" i="1" dirty="0" smtClean="0"/>
              <a:t>                                                     РЕШЕНИЕ:</a:t>
            </a:r>
            <a:endParaRPr lang="ru-RU" sz="900" dirty="0" smtClean="0"/>
          </a:p>
          <a:p>
            <a:r>
              <a:rPr lang="en-US" sz="1100" b="1" i="1" dirty="0" smtClean="0"/>
              <a:t>m</a:t>
            </a:r>
            <a:r>
              <a:rPr lang="ru-RU" sz="1100" b="1" i="1" dirty="0" smtClean="0"/>
              <a:t> (</a:t>
            </a:r>
            <a:r>
              <a:rPr lang="en-US" sz="1100" b="1" i="1" dirty="0" err="1" smtClean="0"/>
              <a:t>NaCl</a:t>
            </a:r>
            <a:r>
              <a:rPr lang="ru-RU" sz="1100" b="1" i="1" dirty="0" smtClean="0"/>
              <a:t>) = 58,5 г.</a:t>
            </a:r>
            <a:endParaRPr lang="ru-RU" sz="1100" dirty="0" smtClean="0"/>
          </a:p>
          <a:p>
            <a:r>
              <a:rPr lang="en-US" sz="1100" b="1" i="1" dirty="0" smtClean="0"/>
              <a:t>m</a:t>
            </a:r>
            <a:r>
              <a:rPr lang="ru-RU" sz="1100" b="1" i="1" dirty="0" smtClean="0"/>
              <a:t> (</a:t>
            </a:r>
            <a:r>
              <a:rPr lang="en-US" sz="1100" b="1" i="1" dirty="0" smtClean="0"/>
              <a:t>H</a:t>
            </a:r>
            <a:r>
              <a:rPr lang="ru-RU" sz="1100" b="1" i="1" baseline="-25000" dirty="0" smtClean="0"/>
              <a:t>2</a:t>
            </a:r>
            <a:r>
              <a:rPr lang="en-US" sz="1100" b="1" i="1" dirty="0" smtClean="0"/>
              <a:t>O</a:t>
            </a:r>
            <a:r>
              <a:rPr lang="ru-RU" sz="1100" b="1" i="1" dirty="0" smtClean="0"/>
              <a:t>) = 146 г	</a:t>
            </a:r>
            <a:r>
              <a:rPr lang="ru-RU" sz="1800" b="1" i="1" dirty="0" smtClean="0"/>
              <a:t>1. Запишем уравнение химической реакции </a:t>
            </a:r>
            <a:endParaRPr lang="ru-RU" sz="1100" dirty="0" smtClean="0"/>
          </a:p>
          <a:p>
            <a:r>
              <a:rPr lang="en-US" sz="1100" b="1" i="1" dirty="0" smtClean="0"/>
              <a:t>w</a:t>
            </a:r>
            <a:r>
              <a:rPr lang="ru-RU" sz="1100" b="1" i="1" dirty="0" smtClean="0"/>
              <a:t> (НС</a:t>
            </a:r>
            <a:r>
              <a:rPr lang="en-US" sz="1100" b="1" i="1" dirty="0" smtClean="0"/>
              <a:t>l</a:t>
            </a:r>
            <a:r>
              <a:rPr lang="ru-RU" sz="1100" b="1" i="1" dirty="0" smtClean="0"/>
              <a:t>) - ?</a:t>
            </a:r>
            <a:endParaRPr lang="ru-RU" sz="1100" dirty="0" smtClean="0"/>
          </a:p>
          <a:p>
            <a:r>
              <a:rPr lang="ru-RU" sz="1050" b="1" i="1" dirty="0" smtClean="0"/>
              <a:t>                                                        </a:t>
            </a:r>
            <a:endParaRPr lang="ru-RU" sz="1050" dirty="0" smtClean="0"/>
          </a:p>
          <a:p>
            <a:r>
              <a:rPr lang="ru-RU" sz="1200" b="1" i="1" dirty="0" smtClean="0"/>
              <a:t>                                                                                58.5 г                   </a:t>
            </a:r>
            <a:r>
              <a:rPr lang="ru-RU" sz="1200" b="1" i="1" dirty="0" err="1" smtClean="0"/>
              <a:t>х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г</a:t>
            </a:r>
            <a:endParaRPr lang="ru-RU" sz="1200" dirty="0" smtClean="0"/>
          </a:p>
          <a:p>
            <a:r>
              <a:rPr lang="ru-RU" sz="1200" b="1" i="1" dirty="0" smtClean="0"/>
              <a:t>                                                     Н</a:t>
            </a:r>
            <a:r>
              <a:rPr lang="ru-RU" sz="1200" b="1" i="1" baseline="-25000" dirty="0" smtClean="0"/>
              <a:t>2</a:t>
            </a:r>
            <a:r>
              <a:rPr lang="en-US" sz="1200" b="1" i="1" dirty="0" smtClean="0"/>
              <a:t>SO</a:t>
            </a:r>
            <a:r>
              <a:rPr lang="ru-RU" sz="1200" b="1" i="1" baseline="-25000" dirty="0" smtClean="0"/>
              <a:t>4</a:t>
            </a:r>
            <a:r>
              <a:rPr lang="ru-RU" sz="1200" b="1" i="1" dirty="0" smtClean="0"/>
              <a:t> </a:t>
            </a:r>
            <a:r>
              <a:rPr lang="ru-RU" sz="1200" b="1" i="1" baseline="-25000" dirty="0" smtClean="0"/>
              <a:t>(</a:t>
            </a:r>
            <a:r>
              <a:rPr lang="ru-RU" sz="1200" b="1" i="1" baseline="-25000" dirty="0" err="1" smtClean="0"/>
              <a:t>конц</a:t>
            </a:r>
            <a:r>
              <a:rPr lang="ru-RU" sz="1200" b="1" i="1" baseline="-25000" dirty="0" smtClean="0"/>
              <a:t>.) </a:t>
            </a:r>
            <a:r>
              <a:rPr lang="ru-RU" sz="1200" b="1" i="1" dirty="0" smtClean="0"/>
              <a:t> + </a:t>
            </a:r>
            <a:r>
              <a:rPr lang="en-US" sz="1200" b="1" i="1" dirty="0" err="1" smtClean="0"/>
              <a:t>NaCl</a:t>
            </a:r>
            <a:r>
              <a:rPr lang="ru-RU" sz="1200" b="1" i="1" dirty="0" smtClean="0"/>
              <a:t> = </a:t>
            </a:r>
            <a:r>
              <a:rPr lang="en-US" sz="1200" b="1" i="1" dirty="0" err="1" smtClean="0"/>
              <a:t>NaHSO</a:t>
            </a:r>
            <a:r>
              <a:rPr lang="ru-RU" sz="1200" b="1" i="1" baseline="-25000" dirty="0" smtClean="0"/>
              <a:t>4 </a:t>
            </a:r>
            <a:r>
              <a:rPr lang="ru-RU" sz="1200" b="1" i="1" dirty="0" smtClean="0"/>
              <a:t>+ НС</a:t>
            </a:r>
            <a:r>
              <a:rPr lang="en-US" sz="1200" b="1" i="1" dirty="0" smtClean="0"/>
              <a:t>l</a:t>
            </a:r>
            <a:endParaRPr lang="ru-RU" sz="1200" dirty="0" smtClean="0"/>
          </a:p>
          <a:p>
            <a:r>
              <a:rPr lang="ru-RU" sz="1200" b="1" i="1" dirty="0" smtClean="0"/>
              <a:t>                                                                           58,5 г/моль             36,5 г/моль</a:t>
            </a:r>
            <a:endParaRPr lang="ru-RU" sz="1200" dirty="0" smtClean="0"/>
          </a:p>
          <a:p>
            <a:r>
              <a:rPr lang="ru-RU" sz="1400" b="1" i="1" dirty="0" smtClean="0"/>
              <a:t>Найдём относительные молекулярные массы хлорида натрия и </a:t>
            </a:r>
            <a:r>
              <a:rPr lang="ru-RU" sz="1400" b="1" i="1" dirty="0" err="1" smtClean="0"/>
              <a:t>хлороводорода</a:t>
            </a:r>
            <a:r>
              <a:rPr lang="ru-RU" sz="1400" b="1" i="1" dirty="0" smtClean="0"/>
              <a:t>: </a:t>
            </a:r>
            <a:endParaRPr lang="ru-RU" sz="1400" dirty="0" smtClean="0"/>
          </a:p>
          <a:p>
            <a:r>
              <a:rPr lang="ru-RU" sz="1200" b="1" i="1" dirty="0" smtClean="0"/>
              <a:t>М</a:t>
            </a:r>
            <a:r>
              <a:rPr lang="en-US" sz="1200" b="1" i="1" dirty="0" smtClean="0"/>
              <a:t>r (</a:t>
            </a:r>
            <a:r>
              <a:rPr lang="en-US" sz="1200" b="1" i="1" dirty="0" err="1" smtClean="0"/>
              <a:t>NaCl</a:t>
            </a:r>
            <a:r>
              <a:rPr lang="en-US" sz="1200" b="1" i="1" dirty="0" smtClean="0"/>
              <a:t>) = </a:t>
            </a:r>
            <a:r>
              <a:rPr lang="en-US" sz="1200" b="1" i="1" dirty="0" err="1" smtClean="0"/>
              <a:t>Ar</a:t>
            </a:r>
            <a:r>
              <a:rPr lang="en-US" sz="1200" b="1" i="1" dirty="0" smtClean="0"/>
              <a:t> (Na) + </a:t>
            </a:r>
            <a:r>
              <a:rPr lang="en-US" sz="1200" b="1" i="1" dirty="0" err="1" smtClean="0"/>
              <a:t>Ar</a:t>
            </a:r>
            <a:r>
              <a:rPr lang="en-US" sz="1200" b="1" i="1" dirty="0" smtClean="0"/>
              <a:t> (</a:t>
            </a:r>
            <a:r>
              <a:rPr lang="en-US" sz="1200" b="1" i="1" dirty="0" err="1" smtClean="0"/>
              <a:t>Cl</a:t>
            </a:r>
            <a:r>
              <a:rPr lang="en-US" sz="1200" b="1" i="1" dirty="0" smtClean="0"/>
              <a:t>) = 23 + 35,5 = 58,5 </a:t>
            </a:r>
            <a:r>
              <a:rPr lang="ru-RU" sz="1200" b="1" i="1" dirty="0" smtClean="0"/>
              <a:t>г</a:t>
            </a:r>
            <a:r>
              <a:rPr lang="en-US" sz="1200" b="1" i="1" dirty="0" smtClean="0"/>
              <a:t>/</a:t>
            </a:r>
            <a:r>
              <a:rPr lang="ru-RU" sz="1200" b="1" i="1" dirty="0" smtClean="0"/>
              <a:t>моль</a:t>
            </a:r>
            <a:endParaRPr lang="ru-RU" sz="1200" dirty="0" smtClean="0"/>
          </a:p>
          <a:p>
            <a:r>
              <a:rPr lang="ru-RU" sz="1200" b="1" i="1" dirty="0" smtClean="0"/>
              <a:t>М</a:t>
            </a:r>
            <a:r>
              <a:rPr lang="en-US" sz="1200" b="1" i="1" dirty="0" smtClean="0"/>
              <a:t>r (</a:t>
            </a:r>
            <a:r>
              <a:rPr lang="en-US" sz="1200" b="1" i="1" dirty="0" err="1" smtClean="0"/>
              <a:t>HCl</a:t>
            </a:r>
            <a:r>
              <a:rPr lang="en-US" sz="1200" b="1" i="1" dirty="0" smtClean="0"/>
              <a:t>) = </a:t>
            </a:r>
            <a:r>
              <a:rPr lang="en-US" sz="1200" b="1" i="1" dirty="0" err="1" smtClean="0"/>
              <a:t>Ar</a:t>
            </a:r>
            <a:r>
              <a:rPr lang="en-US" sz="1200" b="1" i="1" dirty="0" smtClean="0"/>
              <a:t> (H) + </a:t>
            </a:r>
            <a:r>
              <a:rPr lang="en-US" sz="1200" b="1" i="1" dirty="0" err="1" smtClean="0"/>
              <a:t>Ar</a:t>
            </a:r>
            <a:r>
              <a:rPr lang="en-US" sz="1200" b="1" i="1" dirty="0" smtClean="0"/>
              <a:t> (</a:t>
            </a:r>
            <a:r>
              <a:rPr lang="en-US" sz="1200" b="1" i="1" dirty="0" err="1" smtClean="0"/>
              <a:t>Cl</a:t>
            </a:r>
            <a:r>
              <a:rPr lang="en-US" sz="1200" b="1" i="1" dirty="0" smtClean="0"/>
              <a:t>) = 1 + 35, 5 = 36.5 </a:t>
            </a:r>
            <a:r>
              <a:rPr lang="ru-RU" sz="1200" b="1" i="1" dirty="0" smtClean="0"/>
              <a:t>г</a:t>
            </a:r>
            <a:r>
              <a:rPr lang="en-US" sz="1200" b="1" i="1" dirty="0" smtClean="0"/>
              <a:t>/</a:t>
            </a:r>
            <a:r>
              <a:rPr lang="ru-RU" sz="1200" b="1" i="1" dirty="0" smtClean="0"/>
              <a:t>моль</a:t>
            </a:r>
            <a:endParaRPr lang="ru-RU" sz="1200" dirty="0" smtClean="0"/>
          </a:p>
          <a:p>
            <a:r>
              <a:rPr lang="ru-RU" sz="1200" b="1" i="1" dirty="0" smtClean="0"/>
              <a:t>Составим пропорцию: </a:t>
            </a:r>
            <a:endParaRPr lang="ru-RU" sz="1200" dirty="0" smtClean="0"/>
          </a:p>
          <a:p>
            <a:r>
              <a:rPr lang="ru-RU" sz="1200" b="1" i="1" dirty="0" smtClean="0"/>
              <a:t>58,5 г        -      </a:t>
            </a:r>
            <a:r>
              <a:rPr lang="ru-RU" sz="1200" b="1" i="1" dirty="0" err="1" smtClean="0"/>
              <a:t>х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г</a:t>
            </a:r>
            <a:endParaRPr lang="ru-RU" sz="1200" dirty="0" smtClean="0"/>
          </a:p>
          <a:p>
            <a:r>
              <a:rPr lang="ru-RU" sz="1200" b="1" i="1" dirty="0" smtClean="0"/>
              <a:t>58,5 г/моль – 36,5 г/моль </a:t>
            </a:r>
            <a:endParaRPr lang="ru-RU" sz="1200" dirty="0" smtClean="0"/>
          </a:p>
          <a:p>
            <a:r>
              <a:rPr lang="ru-RU" sz="1200" b="1" i="1" dirty="0" smtClean="0"/>
              <a:t>Х = 58.5 г * 36.5 г/моль / 58.5 г/моль = 36.5 г</a:t>
            </a:r>
            <a:endParaRPr lang="ru-RU" sz="1200" dirty="0" smtClean="0"/>
          </a:p>
          <a:p>
            <a:r>
              <a:rPr lang="en-US" sz="1200" b="1" i="1" dirty="0" smtClean="0"/>
              <a:t>m</a:t>
            </a:r>
            <a:r>
              <a:rPr lang="ru-RU" sz="1200" b="1" i="1" dirty="0" smtClean="0"/>
              <a:t> (</a:t>
            </a:r>
            <a:r>
              <a:rPr lang="en-US" sz="1200" b="1" i="1" dirty="0" err="1" smtClean="0"/>
              <a:t>HCl</a:t>
            </a:r>
            <a:r>
              <a:rPr lang="ru-RU" sz="1200" b="1" i="1" dirty="0" smtClean="0"/>
              <a:t>) =  36.5 г</a:t>
            </a:r>
            <a:endParaRPr lang="ru-RU" sz="1200" dirty="0" smtClean="0"/>
          </a:p>
          <a:p>
            <a:r>
              <a:rPr lang="ru-RU" sz="1200" b="1" i="1" dirty="0" smtClean="0"/>
              <a:t>используя формулу: </a:t>
            </a:r>
            <a:r>
              <a:rPr lang="en-US" sz="1200" b="1" i="1" dirty="0" smtClean="0"/>
              <a:t>W</a:t>
            </a:r>
            <a:r>
              <a:rPr lang="ru-RU" sz="1200" b="1" i="1" dirty="0" smtClean="0"/>
              <a:t>  (растворённого вещества) = (</a:t>
            </a:r>
            <a:r>
              <a:rPr lang="en-US" sz="1200" b="1" i="1" dirty="0" smtClean="0"/>
              <a:t>m</a:t>
            </a:r>
            <a:r>
              <a:rPr lang="ru-RU" sz="1200" b="1" i="1" dirty="0" smtClean="0"/>
              <a:t> растворённого вещества / </a:t>
            </a:r>
            <a:r>
              <a:rPr lang="en-US" sz="1200" b="1" i="1" dirty="0" smtClean="0"/>
              <a:t>m</a:t>
            </a:r>
            <a:r>
              <a:rPr lang="ru-RU" sz="1200" b="1" i="1" dirty="0" smtClean="0"/>
              <a:t> раствора)   * 100 % найдём массовую долю </a:t>
            </a:r>
            <a:r>
              <a:rPr lang="ru-RU" sz="1200" b="1" i="1" dirty="0" err="1" smtClean="0"/>
              <a:t>хлороводорода</a:t>
            </a:r>
            <a:r>
              <a:rPr lang="ru-RU" sz="1200" b="1" i="1" dirty="0" smtClean="0"/>
              <a:t>:</a:t>
            </a:r>
            <a:endParaRPr lang="ru-RU" sz="1200" dirty="0" smtClean="0"/>
          </a:p>
          <a:p>
            <a:r>
              <a:rPr lang="en-US" sz="1200" b="1" i="1" dirty="0" smtClean="0"/>
              <a:t>m</a:t>
            </a:r>
            <a:r>
              <a:rPr lang="ru-RU" sz="1200" b="1" i="1" dirty="0" smtClean="0"/>
              <a:t> (раствора ) = </a:t>
            </a:r>
            <a:r>
              <a:rPr lang="en-US" sz="1200" b="1" i="1" dirty="0" smtClean="0"/>
              <a:t>m</a:t>
            </a:r>
            <a:r>
              <a:rPr lang="ru-RU" sz="1200" b="1" i="1" dirty="0" smtClean="0"/>
              <a:t> (НС</a:t>
            </a:r>
            <a:r>
              <a:rPr lang="en-US" sz="1200" b="1" i="1" dirty="0" smtClean="0"/>
              <a:t>l</a:t>
            </a:r>
            <a:r>
              <a:rPr lang="ru-RU" sz="1200" b="1" i="1" dirty="0" smtClean="0"/>
              <a:t>) + </a:t>
            </a:r>
            <a:r>
              <a:rPr lang="en-US" sz="1200" b="1" i="1" dirty="0" smtClean="0"/>
              <a:t>m</a:t>
            </a:r>
            <a:r>
              <a:rPr lang="ru-RU" sz="1200" b="1" i="1" dirty="0" smtClean="0"/>
              <a:t> (</a:t>
            </a:r>
            <a:r>
              <a:rPr lang="en-US" sz="1200" b="1" i="1" dirty="0" smtClean="0"/>
              <a:t>H</a:t>
            </a:r>
            <a:r>
              <a:rPr lang="ru-RU" sz="1200" b="1" i="1" baseline="-25000" dirty="0" smtClean="0"/>
              <a:t>2</a:t>
            </a:r>
            <a:r>
              <a:rPr lang="en-US" sz="1200" b="1" i="1" dirty="0" smtClean="0"/>
              <a:t>O</a:t>
            </a:r>
            <a:r>
              <a:rPr lang="ru-RU" sz="1200" b="1" i="1" dirty="0" smtClean="0"/>
              <a:t>) = 36. 5 г + 146 = 182,5 г</a:t>
            </a:r>
            <a:endParaRPr lang="ru-RU" sz="1200" dirty="0" smtClean="0"/>
          </a:p>
          <a:p>
            <a:r>
              <a:rPr lang="en-US" sz="1200" b="1" i="1" dirty="0" smtClean="0"/>
              <a:t>W</a:t>
            </a:r>
            <a:r>
              <a:rPr lang="ru-RU" sz="1200" b="1" i="1" dirty="0" smtClean="0"/>
              <a:t>  (</a:t>
            </a:r>
            <a:r>
              <a:rPr lang="en-US" sz="1200" b="1" i="1" dirty="0" err="1" smtClean="0"/>
              <a:t>HCl</a:t>
            </a:r>
            <a:r>
              <a:rPr lang="ru-RU" sz="1200" b="1" i="1" dirty="0" smtClean="0"/>
              <a:t>) = (</a:t>
            </a:r>
            <a:r>
              <a:rPr lang="en-US" sz="1200" b="1" i="1" dirty="0" smtClean="0"/>
              <a:t>m</a:t>
            </a:r>
            <a:r>
              <a:rPr lang="ru-RU" sz="1200" b="1" i="1" dirty="0" smtClean="0"/>
              <a:t> НС</a:t>
            </a:r>
            <a:r>
              <a:rPr lang="en-US" sz="1200" b="1" i="1" dirty="0" smtClean="0"/>
              <a:t>l</a:t>
            </a:r>
            <a:r>
              <a:rPr lang="ru-RU" sz="1200" b="1" i="1" dirty="0" smtClean="0"/>
              <a:t> / </a:t>
            </a:r>
            <a:r>
              <a:rPr lang="en-US" sz="1200" b="1" i="1" dirty="0" smtClean="0"/>
              <a:t>m</a:t>
            </a:r>
            <a:r>
              <a:rPr lang="ru-RU" sz="1200" b="1" i="1" dirty="0" smtClean="0"/>
              <a:t> раствора)   * 100 % = (36.5 г / 182,5 г) * 100% = 20%</a:t>
            </a:r>
            <a:endParaRPr lang="ru-RU" sz="1200" dirty="0" smtClean="0"/>
          </a:p>
          <a:p>
            <a:r>
              <a:rPr lang="ru-RU" sz="1200" b="1" i="1" dirty="0" smtClean="0"/>
              <a:t> </a:t>
            </a:r>
            <a:endParaRPr lang="ru-RU" sz="1200" dirty="0" smtClean="0"/>
          </a:p>
          <a:p>
            <a:r>
              <a:rPr lang="ru-RU" sz="1200" b="1" i="1" dirty="0" smtClean="0"/>
              <a:t>Ответ: массовая доля </a:t>
            </a:r>
            <a:r>
              <a:rPr lang="ru-RU" sz="1200" b="1" i="1" dirty="0" err="1" smtClean="0"/>
              <a:t>хлороводорода</a:t>
            </a:r>
            <a:r>
              <a:rPr lang="ru-RU" sz="1200" b="1" i="1" dirty="0" smtClean="0"/>
              <a:t> в растворе – 20 %</a:t>
            </a:r>
            <a:r>
              <a:rPr lang="ru-RU" sz="1200" dirty="0" smtClean="0"/>
              <a:t> 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934200" cy="11430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ЛАБОРАТОРНЫЙ ОПЫТ  №3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«ОЗНАКОМЛЕНИЕ С ОБРАЗЦАМИ СЕРЫ И ЕЁ ПРИРОДНЫХ СОЕДИНЕНИЙ»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 smtClean="0"/>
              <a:t>Цель</a:t>
            </a:r>
            <a:r>
              <a:rPr lang="ru-RU" sz="1400" dirty="0" smtClean="0"/>
              <a:t>: изучить некоторые физические свойства серы и её природных соединений (сульфидов, сульфатов)</a:t>
            </a:r>
          </a:p>
          <a:p>
            <a:r>
              <a:rPr lang="ru-RU" sz="1400" b="1" dirty="0" smtClean="0"/>
              <a:t>Оборудование: </a:t>
            </a:r>
            <a:endParaRPr lang="ru-RU" sz="1400" dirty="0" smtClean="0"/>
          </a:p>
          <a:p>
            <a:r>
              <a:rPr lang="ru-RU" sz="1400" dirty="0" smtClean="0"/>
              <a:t>- ШКОЛЬНАЯ КОЛЛЕКЦИЯ «ШКАЛА ТВЁРДОСТИ» (5 </a:t>
            </a:r>
            <a:r>
              <a:rPr lang="ru-RU" sz="1400" dirty="0" err="1" smtClean="0"/>
              <a:t>шт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- ШКОЛЬНАЯ КОЛЛЕКЦИЯ «МИНЕРАЛЫ И ГОРНЫЕ ПОРОДЫ» (3 </a:t>
            </a:r>
            <a:r>
              <a:rPr lang="ru-RU" sz="1400" dirty="0" err="1" smtClean="0"/>
              <a:t>шт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  </a:t>
            </a:r>
            <a:r>
              <a:rPr lang="en-US" sz="1400" dirty="0" smtClean="0"/>
              <a:t>* </a:t>
            </a:r>
            <a:r>
              <a:rPr lang="ru-RU" sz="1400" dirty="0" smtClean="0"/>
              <a:t>гипс</a:t>
            </a:r>
            <a:r>
              <a:rPr lang="en-US" sz="1400" dirty="0" smtClean="0"/>
              <a:t> (</a:t>
            </a:r>
            <a:r>
              <a:rPr lang="ru-RU" sz="1400" dirty="0" smtClean="0"/>
              <a:t>С</a:t>
            </a:r>
            <a:r>
              <a:rPr lang="en-US" sz="1400" dirty="0" smtClean="0"/>
              <a:t>aSO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*2H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O)</a:t>
            </a:r>
            <a:r>
              <a:rPr lang="ru-RU" sz="1400" dirty="0" smtClean="0"/>
              <a:t>, сера</a:t>
            </a:r>
            <a:r>
              <a:rPr lang="en-US" sz="1400" dirty="0" smtClean="0"/>
              <a:t> (S)</a:t>
            </a:r>
            <a:r>
              <a:rPr lang="ru-RU" sz="1400" dirty="0" smtClean="0"/>
              <a:t>, пирит</a:t>
            </a:r>
            <a:r>
              <a:rPr lang="en-US" sz="1400" dirty="0" smtClean="0"/>
              <a:t> (FeS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r>
              <a:rPr lang="ru-RU" sz="1400" dirty="0" smtClean="0"/>
              <a:t>, лазурит</a:t>
            </a:r>
            <a:r>
              <a:rPr lang="en-US" sz="1400" dirty="0" smtClean="0"/>
              <a:t> ( Na [(AlSiO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)SO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])</a:t>
            </a:r>
            <a:r>
              <a:rPr lang="ru-RU" sz="1400" dirty="0" smtClean="0"/>
              <a:t>, </a:t>
            </a:r>
            <a:r>
              <a:rPr lang="ru-RU" sz="1400" dirty="0" err="1" smtClean="0"/>
              <a:t>ангелит</a:t>
            </a:r>
            <a:r>
              <a:rPr lang="ru-RU" sz="1400" dirty="0" smtClean="0"/>
              <a:t> (разновидность ангидрита)  (С</a:t>
            </a:r>
            <a:r>
              <a:rPr lang="en-US" sz="1400" dirty="0" err="1" smtClean="0"/>
              <a:t>aSO</a:t>
            </a:r>
            <a:r>
              <a:rPr lang="ru-RU" sz="1400" baseline="-25000" dirty="0" smtClean="0"/>
              <a:t>4</a:t>
            </a:r>
            <a:r>
              <a:rPr lang="ru-RU" sz="1400" dirty="0" smtClean="0"/>
              <a:t>)</a:t>
            </a:r>
          </a:p>
          <a:p>
            <a:pPr algn="ctr">
              <a:buNone/>
            </a:pPr>
            <a:r>
              <a:rPr lang="ru-RU" sz="1400" b="1" dirty="0" smtClean="0"/>
              <a:t>ХОД РАБОТЫ</a:t>
            </a:r>
            <a:endParaRPr lang="ru-RU" sz="1400" dirty="0" smtClean="0"/>
          </a:p>
          <a:p>
            <a:r>
              <a:rPr lang="ru-RU" sz="1400" dirty="0" smtClean="0"/>
              <a:t>Рассмотрите серу и её природные соединения. Исследуйте их физические свойства. Результаты опыта занесите в таблицу.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62000" y="4267200"/>
          <a:ext cx="7924800" cy="2617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70709"/>
                <a:gridCol w="1999211"/>
                <a:gridCol w="1584960"/>
                <a:gridCol w="1584960"/>
                <a:gridCol w="1584960"/>
              </a:tblGrid>
              <a:tr h="306280">
                <a:tc rowSpan="2"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ФИЗИЧЕСКИЕ СВОЙСТВА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АГРЕГАТНОЕ СОСТОЯНИЕ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ЦВЕТ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ТВЁРДОСТЬ ПО ШКАЛЕ МООСА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гипс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*2H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Твёрдое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Белый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сера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Твёрдое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Жёлтый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Пирит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FeS</a:t>
                      </a:r>
                      <a:r>
                        <a:rPr lang="en-US" sz="1600" b="1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Твёрдое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Серый с блеском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6 - 6,5</a:t>
                      </a:r>
                    </a:p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лазурит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 [(AlSiO</a:t>
                      </a:r>
                      <a:r>
                        <a:rPr lang="en-US" sz="1600" b="1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)SO</a:t>
                      </a:r>
                      <a:r>
                        <a:rPr lang="en-US" sz="1600" b="1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])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Твёрдое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Голубой с белым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280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ангелит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aSO</a:t>
                      </a:r>
                      <a:r>
                        <a:rPr lang="ru-RU" sz="1600" b="1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Твёрдое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белый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Домашнее задание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4343400"/>
            <a:ext cx="8153400" cy="1600200"/>
          </a:xfrm>
        </p:spPr>
        <p:txBody>
          <a:bodyPr/>
          <a:lstStyle/>
          <a:p>
            <a:r>
              <a:rPr lang="ru-RU" b="1" i="1" dirty="0" smtClean="0"/>
              <a:t>§ 17 стр.61 - 64 № 1(всем), </a:t>
            </a:r>
          </a:p>
          <a:p>
            <a:r>
              <a:rPr lang="ru-RU" b="1" i="1" dirty="0" smtClean="0"/>
              <a:t> №4 (на «4» и «5»).</a:t>
            </a:r>
            <a:endParaRPr lang="ru-RU" dirty="0" smtClean="0"/>
          </a:p>
          <a:p>
            <a:r>
              <a:rPr lang="ru-RU" b="1" i="1" dirty="0" smtClean="0"/>
              <a:t> По желанию: доклад или презентация на тему «Применение серы»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pic>
        <p:nvPicPr>
          <p:cNvPr id="5" name="Содержимое 4" descr="C:\Users\Uzer\Desktop\рефлексия светофор.pn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Всем спасибо за работу!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Урок окончен!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До свидания!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29538" cy="11430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 КАКИХ ЭЛЕМЕНТАХ ИДЁТ РЕЧЬ?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САМЫЙ РАСПРОСТРАНЁННЫЙ НА ЗЕМЛЕ, НА ДОЛЮ КОТОРОГО ПРИХОДИТСЯ ОКОЛО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49 %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МАССЫ ТВЁРДОЙ ЗЕМНОЙ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КОРЫ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, А В ОРГАНИЗМЕ ЧЕЛОВЕКА –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26% .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МОРСКИЕ И ПРЕСНЫЕ ВОДЫ НА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89%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СОСТОЯТ ИЗ ЭТОГО ЭЛЕМЕНТА, АТМОСФЕРА - НА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21%. 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uk-UA" sz="1800" b="1" i="1" dirty="0" err="1" smtClean="0">
                <a:latin typeface="Times New Roman" pitchFamily="18" charset="0"/>
                <a:cs typeface="Times New Roman" pitchFamily="18" charset="0"/>
              </a:rPr>
              <a:t>НЕМУ</a:t>
            </a:r>
            <a:r>
              <a:rPr lang="uk-UA" sz="1800" b="1" i="1" dirty="0" smtClean="0">
                <a:latin typeface="Times New Roman" pitchFamily="18" charset="0"/>
                <a:cs typeface="Times New Roman" pitchFamily="18" charset="0"/>
              </a:rPr>
              <a:t>  ЖИВЫЕ СУЩЕСТВА МОГУТ ДЫШАТЬ,  БЕЗ НЕГО НЕ БЫЛ БЫ ВОЗМОЖЕН ОГОНЬ.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И</a:t>
            </a:r>
          </a:p>
          <a:p>
            <a:r>
              <a:rPr lang="ru-RU" sz="1800" b="1" i="1" dirty="0" smtClean="0"/>
              <a:t>ЖЕЛТЫЙ МИНЕРАЛ,  ИМЕЮЩИЙ САМУЮ ПРЯМУЮ СВЯЗЬ СО ЗДОРОВЬЕМ ОРГАНИЗМА. 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ОРГАНОГЕННЫЙ ЭЛЕМЕНТ (МАКРОЭЛЕМЕНТ), КОТОРЫЙ СОСТАВЛЯЕТ ОСНОВУ АМИНОКИСЛОТ, ФЕРМЕНТОВ, БЕЛКА, ВИТАМИНОВ И ЯВЛЯЕТСЯ ЧЕТВЕРТЫМ ИЗ ЖИЗНЕННО ВАЖНЫХ ЭЛЕМЕНТОВ ПИТАНИЯ ЖИВЫХ ОРГАНИЗМОВ ПОСЛЕ КИСЛОРОДА, ВОДЫ И СОЛИ.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153400" cy="23622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«ХАРАКТЕРИСТИКА КИСЛОРОДА И СЕРЫ.»</a:t>
            </a:r>
          </a:p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Л/О №3 «ОЗНАКОМЛЕНИЕ С ОБРАЗЦАМИ СЕРЫ И ЕЁ ПРИРОДНЫХ СОЕДИНЕНИЙ»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ВИЗИТНАЯ КАРТОЧКА ЭЛЕМЕНТА (ПЛАН)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sz="2800" dirty="0" smtClean="0"/>
              <a:t>Порядковый номер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Период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Группа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Строение атома</a:t>
            </a:r>
          </a:p>
          <a:p>
            <a:pPr marL="457200" indent="-457200">
              <a:buNone/>
            </a:pPr>
            <a:r>
              <a:rPr lang="ru-RU" sz="2800" dirty="0" smtClean="0"/>
              <a:t>    А) количество протонов, электронов и нейтронов</a:t>
            </a:r>
          </a:p>
          <a:p>
            <a:pPr marL="457200" indent="-457200">
              <a:buNone/>
            </a:pPr>
            <a:r>
              <a:rPr lang="ru-RU" sz="2800" dirty="0" smtClean="0"/>
              <a:t>    Б) распределение электронов по энергетическим слоям</a:t>
            </a:r>
          </a:p>
          <a:p>
            <a:pPr marL="457200" indent="-457200">
              <a:buNone/>
            </a:pPr>
            <a:r>
              <a:rPr lang="ru-RU" sz="2800" dirty="0" smtClean="0"/>
              <a:t>5) Модель молекулы 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alkog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71600"/>
            <a:ext cx="9144000" cy="54671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662738" cy="114300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ГРУППЫ ПЕРИОДИЧЕСКОЙ СИСТЕМЫ.  ЭЛЕМЕНТЫ ЭТОЙ ГРУППЫ ИМЕЮТ ОБЩЕЕ НАЗВАНИЕ -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ХАЛЬКОГЕН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ЧТО ОЗНАЧАЕТ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«РОЖДАЮЩИЕ РУДЫ».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СТЕПЕНИ ОКИСЛЕНИЯ КИСЛОРОДА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baseline="-25000" dirty="0" smtClean="0"/>
          </a:p>
          <a:p>
            <a:endParaRPr lang="ru-RU" sz="3600" baseline="-25000" dirty="0" smtClean="0"/>
          </a:p>
          <a:p>
            <a:endParaRPr lang="ru-RU" sz="3600" baseline="-25000" dirty="0" smtClean="0"/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en-US" sz="3600" dirty="0" smtClean="0"/>
              <a:t>OF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   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F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    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  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    K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4</a:t>
            </a:r>
            <a:endParaRPr lang="ru-RU" sz="3600" dirty="0" smtClean="0"/>
          </a:p>
          <a:p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aseline="-25000" dirty="0" smtClean="0"/>
          </a:p>
          <a:p>
            <a:endParaRPr lang="ru-RU" baseline="-25000" dirty="0" smtClean="0"/>
          </a:p>
          <a:p>
            <a:endParaRPr lang="ru-RU" baseline="-25000" dirty="0" smtClean="0"/>
          </a:p>
          <a:p>
            <a:endParaRPr lang="ru-RU" baseline="-25000" dirty="0" smtClean="0"/>
          </a:p>
          <a:p>
            <a:pPr>
              <a:buNone/>
            </a:pP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+2  -1      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  +1  -1       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  0           +1  -1         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 +1 +5 -2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   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    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   H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    K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648200"/>
            <a:ext cx="8229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Кислород проявляет степени окисления: +2, +1, 0, -1, -2.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СТЕПЕНИ ОКИСЛЕНИЯ СЕРЫ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S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SO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Na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EDUC_TXT_Chemistry_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PPP_SEDUC_TXT_Chemistry_Class</Template>
  <TotalTime>1195</TotalTime>
  <Words>983</Words>
  <Application>Microsoft Office PowerPoint</Application>
  <PresentationFormat>Экран (4:3)</PresentationFormat>
  <Paragraphs>218</Paragraphs>
  <Slides>23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PPP_SEDUC_TXT_Chemistry_Class</vt:lpstr>
      <vt:lpstr>ОТКРЫТЫЙ УРОК ХИМИИ  В 9 КЛАССЕ</vt:lpstr>
      <vt:lpstr>ПРОВЕРКА ДОМАШНЕГО ЗАДАНИЯ Решение задачи №3 стр. 58 учебника Хлороводород, который получили при взаимодействии избытка концентрированной серной кислоты с 58, 5 г хлорида натрия, растворили в 146 г воды. Определите массовую долю хлороводорода (в процентах) в полученном растворе. </vt:lpstr>
      <vt:lpstr>О КАКИХ ЭЛЕМЕНТАХ ИДЁТ РЕЧЬ?</vt:lpstr>
      <vt:lpstr>Слайд 4</vt:lpstr>
      <vt:lpstr>ВИЗИТНАЯ КАРТОЧКА ЭЛЕМЕНТА (ПЛАН) </vt:lpstr>
      <vt:lpstr>ЭЛЕМЕНТЫ VIA ГРУППЫ ПЕРИОДИЧЕСКОЙ СИСТЕМЫ.  ЭЛЕМЕНТЫ ЭТОЙ ГРУППЫ ИМЕЮТ ОБЩЕЕ НАЗВАНИЕ - ХАЛЬКОГЕНЫ, ЧТО ОЗНАЧАЕТ «РОЖДАЮЩИЕ РУДЫ».</vt:lpstr>
      <vt:lpstr>ОПРЕДЕЛИТЕ СТЕПЕНИ ОКИСЛЕНИЯ КИСЛОРОДА</vt:lpstr>
      <vt:lpstr>ПРОВЕРЯЕМ:</vt:lpstr>
      <vt:lpstr>ОПРЕДЕЛИТЕ СТЕПЕНИ ОКИСЛЕНИЯ СЕРЫ</vt:lpstr>
      <vt:lpstr>ПРОВЕРЯЕМ:</vt:lpstr>
      <vt:lpstr>РАССТАВЬТЕ СТЕПЕНИ ОКИСЛЕНИЯ В РЕАКЦИЯХ, УКАЖИТЕ ОКИСЛИТЕЛЬ И ВОССТАНОВИТЕЛЬ. </vt:lpstr>
      <vt:lpstr>ПРОВЕРЯЕМ:</vt:lpstr>
      <vt:lpstr>ПРОВЕРЯЕМ:</vt:lpstr>
      <vt:lpstr>ПРОВЕРЯЕМ:</vt:lpstr>
      <vt:lpstr>Слайд 15</vt:lpstr>
      <vt:lpstr>Слайд 16</vt:lpstr>
      <vt:lpstr>Слайд 17</vt:lpstr>
      <vt:lpstr>ДИНАМИЧЕСКАЯ ПАУЗА (ФИЗКУЛЬТМИНУТКА) </vt:lpstr>
      <vt:lpstr>ЛАБОРАТОРНЫЙ ОПЫТ  №3  «ОЗНАКОМЛЕНИЕ С ОБРАЗЦАМИ СЕРЫ И ЕЁ ПРИРОДНЫХ СОЕДИНЕНИЙ» </vt:lpstr>
      <vt:lpstr>ЛАБОРАТОРНЫЙ ОПЫТ  №3  «ОЗНАКОМЛЕНИЕ С ОБРАЗЦАМИ СЕРЫ И ЕЁ ПРИРОДНЫХ СОЕДИНЕНИЙ» </vt:lpstr>
      <vt:lpstr>Домашнее задание : </vt:lpstr>
      <vt:lpstr>РЕФЛЕКСИЯ</vt:lpstr>
      <vt:lpstr>  Всем спасибо за работу!  Урок окончен!  До свидания!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Uzer</cp:lastModifiedBy>
  <cp:revision>115</cp:revision>
  <dcterms:created xsi:type="dcterms:W3CDTF">2004-02-11T14:41:34Z</dcterms:created>
  <dcterms:modified xsi:type="dcterms:W3CDTF">2019-11-18T20:51:47Z</dcterms:modified>
</cp:coreProperties>
</file>