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7" r:id="rId5"/>
    <p:sldId id="259" r:id="rId6"/>
    <p:sldId id="268" r:id="rId7"/>
    <p:sldId id="269" r:id="rId8"/>
    <p:sldId id="260" r:id="rId9"/>
    <p:sldId id="261" r:id="rId10"/>
    <p:sldId id="270" r:id="rId11"/>
    <p:sldId id="262" r:id="rId12"/>
    <p:sldId id="263" r:id="rId13"/>
    <p:sldId id="264" r:id="rId14"/>
    <p:sldId id="265" r:id="rId15"/>
    <p:sldId id="26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19672" y="476672"/>
            <a:ext cx="684076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Gungsuh" pitchFamily="18" charset="-127"/>
                <a:ea typeface="Gungsuh" pitchFamily="18" charset="-127"/>
              </a:rPr>
              <a:t>Перед вами громада – русский язык!</a:t>
            </a:r>
          </a:p>
          <a:p>
            <a:r>
              <a:rPr lang="ru-RU" sz="2800" dirty="0" smtClean="0">
                <a:latin typeface="Gungsuh" pitchFamily="18" charset="-127"/>
                <a:ea typeface="Gungsuh" pitchFamily="18" charset="-127"/>
              </a:rPr>
              <a:t>Наслажденье глубокое зовет вас, наслажденье погрузиться  во всю неизмеримость его и изловить чудные законы его… </a:t>
            </a:r>
          </a:p>
          <a:p>
            <a:r>
              <a:rPr lang="ru-RU" sz="2800" dirty="0">
                <a:latin typeface="Gungsuh" pitchFamily="18" charset="-127"/>
                <a:ea typeface="Gungsuh" pitchFamily="18" charset="-127"/>
              </a:rPr>
              <a:t> </a:t>
            </a:r>
            <a:r>
              <a:rPr lang="ru-RU" sz="2800" dirty="0" smtClean="0">
                <a:latin typeface="Gungsuh" pitchFamily="18" charset="-127"/>
                <a:ea typeface="Gungsuh" pitchFamily="18" charset="-127"/>
              </a:rPr>
              <a:t>                                                                                                              	</a:t>
            </a:r>
            <a:r>
              <a:rPr lang="ru-RU" sz="2800" dirty="0">
                <a:latin typeface="Gungsuh" pitchFamily="18" charset="-127"/>
                <a:ea typeface="Gungsuh" pitchFamily="18" charset="-127"/>
              </a:rPr>
              <a:t> </a:t>
            </a:r>
            <a:r>
              <a:rPr lang="ru-RU" sz="2800" dirty="0" smtClean="0">
                <a:latin typeface="Gungsuh" pitchFamily="18" charset="-127"/>
                <a:ea typeface="Gungsuh" pitchFamily="18" charset="-127"/>
              </a:rPr>
              <a:t>                           Н. В. Гоголь</a:t>
            </a:r>
            <a:endParaRPr lang="ru-RU" sz="2800" dirty="0"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63688" y="4293096"/>
            <a:ext cx="66967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Gungsuh" pitchFamily="18" charset="-127"/>
                <a:ea typeface="Gungsuh" pitchFamily="18" charset="-127"/>
              </a:rPr>
              <a:t>…русский язык неисчерпаемо богат и всё обогащается с быстротой поражающей.</a:t>
            </a:r>
          </a:p>
          <a:p>
            <a:r>
              <a:rPr lang="ru-RU" sz="2400" dirty="0">
                <a:latin typeface="Gungsuh" pitchFamily="18" charset="-127"/>
                <a:ea typeface="Gungsuh" pitchFamily="18" charset="-127"/>
              </a:rPr>
              <a:t> </a:t>
            </a:r>
            <a:r>
              <a:rPr lang="ru-RU" sz="2400" dirty="0" smtClean="0">
                <a:latin typeface="Gungsuh" pitchFamily="18" charset="-127"/>
                <a:ea typeface="Gungsuh" pitchFamily="18" charset="-127"/>
              </a:rPr>
              <a:t>                                           М. Горький </a:t>
            </a:r>
            <a:endParaRPr lang="ru-RU" sz="2400" dirty="0">
              <a:latin typeface="Gungsuh" pitchFamily="18" charset="-127"/>
              <a:ea typeface="Gungsuh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6166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973" y="-4644"/>
            <a:ext cx="913993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43808" y="620688"/>
            <a:ext cx="5040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САМОКОНТРОЛЬ</a:t>
            </a:r>
            <a:endParaRPr lang="ru-RU" sz="32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133792"/>
            <a:ext cx="2859839" cy="22768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71600" y="3645024"/>
            <a:ext cx="74888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На листах самооценки, отметьте свою работу на уроке, а также работу своего товарища.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173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404664"/>
            <a:ext cx="3600400" cy="3600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19872" y="4939427"/>
            <a:ext cx="4680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 ЗА УРОК! </a:t>
            </a:r>
            <a:endParaRPr lang="ru-RU" sz="3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03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7512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301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339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1767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04272" y="1613118"/>
            <a:ext cx="75608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(Не)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годуя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(не)теряя надежды, (не)оплакивая себя, (не)доедая и (не)досыпая, (не)добегая до финиша, (не)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домогая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из(за) простуды, (не)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доумевая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(не)жалея времени.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9592" y="3861048"/>
            <a:ext cx="734481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Негодуя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теряя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надежды,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оплакивая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себя,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доедая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недосыпая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добегая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до финиша,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недомогая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из-за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простуды,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недоумевая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жалея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времени.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63688" y="620688"/>
            <a:ext cx="59619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ОРФОГРАФИЧЕСКАЯ РАЗМИНКА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185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50522"/>
            <a:ext cx="913993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59632" y="548680"/>
            <a:ext cx="7128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         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ДЕЕПРИЧАСТИЯ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7584" y="1340768"/>
            <a:ext cx="75608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НЕСОВЕРШЕННОГО ВИДА                                       СОВЕРШЕННОГО ВИДА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07904" y="3140968"/>
            <a:ext cx="16561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ОБРАЗУЮТСЯ</a:t>
            </a:r>
            <a:endParaRPr lang="ru-RU" sz="1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27584" y="1916832"/>
            <a:ext cx="3168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 основы глагола 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настоящего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времени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971600" y="2965594"/>
            <a:ext cx="576064" cy="3446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1691680" y="2965594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+  -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А,   -Я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27584" y="3573016"/>
            <a:ext cx="2520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Сид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     -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сид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</a:t>
            </a:r>
          </a:p>
          <a:p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Леж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-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леж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580112" y="2060848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основы  инфинитива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5364088" y="3018680"/>
            <a:ext cx="576064" cy="3446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5940152" y="3006339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+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-ВШИ, - ШИ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580112" y="3541225"/>
            <a:ext cx="25922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Подума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-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подума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в,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подума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вши</a:t>
            </a:r>
          </a:p>
          <a:p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Увлечь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ся  -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увлёк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сь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527884" y="478786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ВНИМАНИЕ!!!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27584" y="5373216"/>
            <a:ext cx="30963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Деепричастие и глагол обозначают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одновременность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действия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364088" y="5373216"/>
            <a:ext cx="31683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Деепричастие обозначает действие,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предшествующее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действию  глагола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51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  <p:bldP spid="15" grpId="0"/>
      <p:bldP spid="16" grpId="0"/>
      <p:bldP spid="18" grpId="0" animBg="1"/>
      <p:bldP spid="19" grpId="0"/>
      <p:bldP spid="22" grpId="0"/>
      <p:bldP spid="23" grpId="0"/>
      <p:bldP spid="25" grpId="0" animBg="1"/>
      <p:bldP spid="26" grpId="0"/>
      <p:bldP spid="27" grpId="0"/>
      <p:bldP spid="29" grpId="0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9"/>
            <a:ext cx="913993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3545" y="1767435"/>
            <a:ext cx="763284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ИС­КЛЮ­ЧЕ­НИЕ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Не от всех гла­го­лов 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несо­вер­шен­но­го вида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можно об­ра­зо­вать де­е­при­ча­стия.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Так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не об­ра­зу­ют­ся де­е­при­ча­стия 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несо­вер­шен­но­го  вида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от гла­го­лов: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на 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чь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 и на 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нуть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стричь, ткнуть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и от гла­го­лов с ос­но­вой на­сто­я­ще­го вре­ме­ни, со­сто­я­щей толь­ко из со­глас­ных (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пьют ; рвут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7339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0046" y="404664"/>
            <a:ext cx="756084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                                               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Алгоритм 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определения </a:t>
            </a:r>
            <a:r>
              <a:rPr lang="ru-RU" sz="2800" b="1" u="sng" dirty="0">
                <a:latin typeface="Times New Roman" pitchFamily="18" charset="0"/>
                <a:cs typeface="Times New Roman" pitchFamily="18" charset="0"/>
              </a:rPr>
              <a:t>вида деепричастий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971600" y="1844824"/>
            <a:ext cx="7272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itchFamily="34" charset="0"/>
              <a:buChar char="•"/>
            </a:pP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Задай к деепричастию вопрос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600" y="2368044"/>
            <a:ext cx="72728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itchFamily="34" charset="0"/>
              <a:buChar char="•"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деепричастие отвечает на вопрос </a:t>
            </a:r>
            <a:r>
              <a:rPr lang="ru-RU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делая?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– это деепричастие </a:t>
            </a:r>
            <a:r>
              <a:rPr lang="ru-RU" sz="2800" b="1" i="1" u="sng" dirty="0">
                <a:latin typeface="Times New Roman" pitchFamily="18" charset="0"/>
                <a:cs typeface="Times New Roman" pitchFamily="18" charset="0"/>
              </a:rPr>
              <a:t>несовершенного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 вида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15616" y="4005064"/>
            <a:ext cx="71287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itchFamily="34" charset="0"/>
              <a:buChar char="•"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Если деепричастие отвечает на вопрос </a:t>
            </a:r>
            <a:r>
              <a:rPr lang="ru-RU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сделав?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– это деепричастие </a:t>
            </a:r>
            <a:r>
              <a:rPr lang="ru-RU" sz="2800" b="1" i="1" u="sng" dirty="0">
                <a:latin typeface="Times New Roman" pitchFamily="18" charset="0"/>
                <a:cs typeface="Times New Roman" pitchFamily="18" charset="0"/>
              </a:rPr>
              <a:t>совершенного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 вида.</a:t>
            </a: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val="2594163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11070"/>
            <a:ext cx="5762625" cy="3124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31640" y="3429000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 швам руки ОПУСКАЯ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331640" y="3798332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Плечи вверх ПРИПОДНИМАЯ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331640" y="4167664"/>
            <a:ext cx="32763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Корпус влево НАКЛОНЯЯ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342823" y="4503099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Затем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вправо ПРОГИБАЯ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307989" y="4826264"/>
            <a:ext cx="32403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Головою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ПОМОТАВ,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ПОКИВАВ и ПОВЗДЫХАВ...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5376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738" y="421127"/>
            <a:ext cx="4716524" cy="300088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27763" y="3949722"/>
            <a:ext cx="74888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u="sng" dirty="0">
                <a:latin typeface="Times New Roman" pitchFamily="18" charset="0"/>
                <a:cs typeface="Times New Roman" pitchFamily="18" charset="0"/>
              </a:rPr>
              <a:t>ОТДОХНУВ немного дружно</a:t>
            </a:r>
            <a:r>
              <a:rPr lang="ru-RU" sz="2400" b="1" i="1" u="sng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2400" b="1" i="1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u="sng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u="sng" dirty="0">
                <a:latin typeface="Times New Roman" pitchFamily="18" charset="0"/>
                <a:cs typeface="Times New Roman" pitchFamily="18" charset="0"/>
              </a:rPr>
              <a:t>Скажем: "Поработать нужно!"</a:t>
            </a:r>
            <a:endParaRPr lang="ru-RU" b="1" i="1" u="sng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20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-10878"/>
            <a:ext cx="913993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2593" y="188640"/>
            <a:ext cx="7920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Образуйте от данных глаголов деепричастия несовершенного и совершенного вида. Выделите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суффиксы.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02593" y="1772815"/>
            <a:ext cx="3600400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опаздывать </a:t>
            </a:r>
          </a:p>
          <a:p>
            <a:pPr marL="285750" indent="-285750">
              <a:buFontTx/>
              <a:buChar char="-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торопиться 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черпать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увидеть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заклеить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засеять </a:t>
            </a:r>
          </a:p>
          <a:p>
            <a:pPr marL="285750" indent="-285750">
              <a:buFontTx/>
              <a:buChar char="-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расколоть </a:t>
            </a:r>
          </a:p>
          <a:p>
            <a:pPr marL="285750" indent="-285750">
              <a:buFontTx/>
              <a:buChar char="-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прочитать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148064" y="1806256"/>
            <a:ext cx="2304256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опаздывая</a:t>
            </a:r>
          </a:p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торопясь</a:t>
            </a:r>
          </a:p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черпая</a:t>
            </a:r>
          </a:p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увидев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заклеив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засеяв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расколов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прочитав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0599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63888" y="692696"/>
            <a:ext cx="626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ИТОГИ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7584" y="1277471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Что мы сегодня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изучали?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584" y="1915976"/>
            <a:ext cx="5112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Какая перед нами стояла цель?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7584" y="2564903"/>
            <a:ext cx="4464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Достигли ли мы ее?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7584" y="3019367"/>
            <a:ext cx="6336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Что новое мы для себя открыли?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299" y="3429000"/>
            <a:ext cx="2628117" cy="2967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845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Презентация_03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Презентация_03</Template>
  <TotalTime>144</TotalTime>
  <Words>334</Words>
  <Application>Microsoft Office PowerPoint</Application>
  <PresentationFormat>Экран (4:3)</PresentationFormat>
  <Paragraphs>65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Презентация_03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15</cp:revision>
  <dcterms:created xsi:type="dcterms:W3CDTF">2017-11-29T18:51:45Z</dcterms:created>
  <dcterms:modified xsi:type="dcterms:W3CDTF">2017-11-30T07:58:15Z</dcterms:modified>
</cp:coreProperties>
</file>