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58"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90" autoAdjust="0"/>
  </p:normalViewPr>
  <p:slideViewPr>
    <p:cSldViewPr>
      <p:cViewPr>
        <p:scale>
          <a:sx n="100" d="100"/>
          <a:sy n="100" d="100"/>
        </p:scale>
        <p:origin x="-504" y="14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B68C4FF4-6EE1-4A76-9B8F-B2F594D6C874}" type="datetimeFigureOut">
              <a:rPr lang="ru-RU"/>
              <a:pPr>
                <a:defRPr/>
              </a:pPr>
              <a:t>22.04.2020</a:t>
            </a:fld>
            <a:endParaRPr lang="ru-RU" dirty="0"/>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dirty="0"/>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BF7A747-1B53-4B3F-B8D2-D8AB0E128148}"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F24BD201-5F9C-4593-BEFD-74C971F0B552}" type="datetimeFigureOut">
              <a:rPr lang="ru-RU"/>
              <a:pPr>
                <a:defRPr/>
              </a:pPr>
              <a:t>22.04.2020</a:t>
            </a:fld>
            <a:endParaRPr lang="ru-RU" dirty="0"/>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dirty="0"/>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B22E6F0-797A-404D-B2F0-96032D2C16E5}"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637A3035-02C7-4538-A480-C6887B19F5A6}" type="datetimeFigureOut">
              <a:rPr lang="ru-RU"/>
              <a:pPr>
                <a:defRPr/>
              </a:pPr>
              <a:t>22.04.2020</a:t>
            </a:fld>
            <a:endParaRPr lang="ru-RU" dirty="0"/>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dirty="0"/>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518664C-3B03-4311-A452-8E87A1DF2E36}"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3152DDE1-E9F2-4B50-AB95-1A36B28481DE}" type="datetimeFigureOut">
              <a:rPr lang="ru-RU"/>
              <a:pPr>
                <a:defRPr/>
              </a:pPr>
              <a:t>22.04.2020</a:t>
            </a:fld>
            <a:endParaRPr lang="ru-RU" dirty="0"/>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dirty="0"/>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087BA6C-DE82-4922-A007-5CB817EE4E20}"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D5011FA9-72D4-4D0D-AA04-5200C8F96D1C}" type="datetimeFigureOut">
              <a:rPr lang="ru-RU"/>
              <a:pPr>
                <a:defRPr/>
              </a:pPr>
              <a:t>22.04.2020</a:t>
            </a:fld>
            <a:endParaRPr lang="ru-RU" dirty="0"/>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dirty="0"/>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4CBFCBB-F7D8-4AD9-B5F9-93687358CA6B}"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F18AA105-3B9A-485F-A7BD-B3B1C1BFF994}" type="datetimeFigureOut">
              <a:rPr lang="ru-RU"/>
              <a:pPr>
                <a:defRPr/>
              </a:pPr>
              <a:t>22.04.2020</a:t>
            </a:fld>
            <a:endParaRPr lang="ru-RU" dirty="0"/>
          </a:p>
        </p:txBody>
      </p:sp>
      <p:sp>
        <p:nvSpPr>
          <p:cNvPr id="6"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dirty="0"/>
          </a:p>
        </p:txBody>
      </p:sp>
      <p:sp>
        <p:nvSpPr>
          <p:cNvPr id="7"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9217202-91A5-4841-8837-12B3422A9C13}"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B003E727-7E97-4B76-A273-97C117DFD6DE}" type="datetimeFigureOut">
              <a:rPr lang="ru-RU"/>
              <a:pPr>
                <a:defRPr/>
              </a:pPr>
              <a:t>22.04.2020</a:t>
            </a:fld>
            <a:endParaRPr lang="ru-RU" dirty="0"/>
          </a:p>
        </p:txBody>
      </p:sp>
      <p:sp>
        <p:nvSpPr>
          <p:cNvPr id="8"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dirty="0"/>
          </a:p>
        </p:txBody>
      </p:sp>
      <p:sp>
        <p:nvSpPr>
          <p:cNvPr id="9"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9F140D1-42AB-456C-B3EB-2E58162D29C5}"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C62FDA9A-A9AF-4522-BA4E-959710ABA8F2}" type="datetimeFigureOut">
              <a:rPr lang="ru-RU"/>
              <a:pPr>
                <a:defRPr/>
              </a:pPr>
              <a:t>22.04.2020</a:t>
            </a:fld>
            <a:endParaRPr lang="ru-RU" dirty="0"/>
          </a:p>
        </p:txBody>
      </p:sp>
      <p:sp>
        <p:nvSpPr>
          <p:cNvPr id="4"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dirty="0"/>
          </a:p>
        </p:txBody>
      </p:sp>
      <p:sp>
        <p:nvSpPr>
          <p:cNvPr id="5"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7C4C3DF-49FF-4AA4-A1AB-8615103FAECA}"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981C31E6-6AC6-4E62-806B-D0CB1E8C6262}" type="datetimeFigureOut">
              <a:rPr lang="ru-RU"/>
              <a:pPr>
                <a:defRPr/>
              </a:pPr>
              <a:t>22.04.2020</a:t>
            </a:fld>
            <a:endParaRPr lang="ru-RU" dirty="0"/>
          </a:p>
        </p:txBody>
      </p:sp>
      <p:sp>
        <p:nvSpPr>
          <p:cNvPr id="3"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dirty="0"/>
          </a:p>
        </p:txBody>
      </p:sp>
      <p:sp>
        <p:nvSpPr>
          <p:cNvPr id="4"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1B0E188-B191-46AC-99B7-5113417AE6AB}"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F9E59BE0-226E-4980-AAF5-F1A9DF7C7AE8}" type="datetimeFigureOut">
              <a:rPr lang="ru-RU"/>
              <a:pPr>
                <a:defRPr/>
              </a:pPr>
              <a:t>22.04.2020</a:t>
            </a:fld>
            <a:endParaRPr lang="ru-RU" dirty="0"/>
          </a:p>
        </p:txBody>
      </p:sp>
      <p:sp>
        <p:nvSpPr>
          <p:cNvPr id="6"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dirty="0"/>
          </a:p>
        </p:txBody>
      </p:sp>
      <p:sp>
        <p:nvSpPr>
          <p:cNvPr id="7"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ED8319C-EFFD-43A6-A723-9E31BBA50F68}"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a:xfrm>
            <a:off x="457200" y="6356350"/>
            <a:ext cx="2133600" cy="365125"/>
          </a:xfrm>
          <a:prstGeom prst="rect">
            <a:avLst/>
          </a:prstGeom>
        </p:spPr>
        <p:txBody>
          <a:bodyPr/>
          <a:lstStyle>
            <a:lvl1pPr>
              <a:defRPr/>
            </a:lvl1pPr>
          </a:lstStyle>
          <a:p>
            <a:pPr>
              <a:defRPr/>
            </a:pPr>
            <a:fld id="{8194FB44-2B3A-4EA5-B708-4FEB9F41BBF1}" type="datetimeFigureOut">
              <a:rPr lang="ru-RU"/>
              <a:pPr>
                <a:defRPr/>
              </a:pPr>
              <a:t>22.04.2020</a:t>
            </a:fld>
            <a:endParaRPr lang="ru-RU" dirty="0"/>
          </a:p>
        </p:txBody>
      </p:sp>
      <p:sp>
        <p:nvSpPr>
          <p:cNvPr id="6"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u-RU" dirty="0"/>
          </a:p>
        </p:txBody>
      </p:sp>
      <p:sp>
        <p:nvSpPr>
          <p:cNvPr id="7"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7C51498-F984-481A-8E8C-4DDFA9BC9183}"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pic>
        <p:nvPicPr>
          <p:cNvPr id="13" name="Рисунок 12" descr="Рисунок2.png"/>
          <p:cNvPicPr>
            <a:picLocks noChangeAspect="1"/>
          </p:cNvPicPr>
          <p:nvPr userDrawn="1"/>
        </p:nvPicPr>
        <p:blipFill>
          <a:blip r:embed="rId13" cstate="email">
            <a:lum/>
          </a:blip>
          <a:stretch>
            <a:fillRect/>
          </a:stretch>
        </p:blipFill>
        <p:spPr>
          <a:xfrm>
            <a:off x="0" y="357166"/>
            <a:ext cx="9144000" cy="6500834"/>
          </a:xfrm>
          <a:prstGeom prst="rect">
            <a:avLst/>
          </a:prstGeom>
          <a:effectLst>
            <a:outerShdw blurRad="50800" dist="38100" dir="16200000" rotWithShape="0">
              <a:schemeClr val="bg1">
                <a:alpha val="40000"/>
              </a:schemeClr>
            </a:outerShdw>
          </a:effectLst>
        </p:spPr>
      </p:pic>
      <p:sp>
        <p:nvSpPr>
          <p:cNvPr id="15" name="Прямоугольник 14"/>
          <p:cNvSpPr/>
          <p:nvPr userDrawn="1"/>
        </p:nvSpPr>
        <p:spPr>
          <a:xfrm>
            <a:off x="0" y="6572272"/>
            <a:ext cx="9144000" cy="285728"/>
          </a:xfrm>
          <a:prstGeom prst="rect">
            <a:avLst/>
          </a:prstGeom>
          <a:solidFill>
            <a:srgbClr val="0070C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Прямоугольник 15"/>
          <p:cNvSpPr/>
          <p:nvPr userDrawn="1"/>
        </p:nvSpPr>
        <p:spPr>
          <a:xfrm>
            <a:off x="0" y="1285860"/>
            <a:ext cx="9144000" cy="5214974"/>
          </a:xfrm>
          <a:prstGeom prst="rect">
            <a:avLst/>
          </a:prstGeom>
          <a:solidFill>
            <a:schemeClr val="bg1">
              <a:alpha val="72000"/>
            </a:schemeClr>
          </a:solidFill>
          <a:ln>
            <a:noFill/>
          </a:ln>
          <a:effectLst>
            <a:outerShdw blurRad="1270000" dist="50800" dir="5400000" algn="ctr" rotWithShape="0">
              <a:schemeClr val="bg1">
                <a:alpha val="43000"/>
              </a:schemeClr>
            </a:outerShdw>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Прямоугольник 9"/>
          <p:cNvSpPr/>
          <p:nvPr userDrawn="1"/>
        </p:nvSpPr>
        <p:spPr>
          <a:xfrm>
            <a:off x="0" y="6642556"/>
            <a:ext cx="1199367" cy="215444"/>
          </a:xfrm>
          <a:prstGeom prst="rect">
            <a:avLst/>
          </a:prstGeom>
        </p:spPr>
        <p:txBody>
          <a:bodyPr wrap="none">
            <a:spAutoFit/>
          </a:bodyPr>
          <a:lstStyle/>
          <a:p>
            <a:r>
              <a:rPr lang="en-US" sz="800" dirty="0" smtClean="0">
                <a:solidFill>
                  <a:schemeClr val="bg1">
                    <a:lumMod val="75000"/>
                  </a:schemeClr>
                </a:solidFill>
                <a:latin typeface="Times New Roman" pitchFamily="18" charset="0"/>
                <a:cs typeface="Times New Roman" pitchFamily="18" charset="0"/>
              </a:rPr>
              <a:t>http://linda6035.ucoz.ru/</a:t>
            </a:r>
            <a:endParaRPr lang="ru-RU" sz="800" dirty="0">
              <a:solidFill>
                <a:schemeClr val="bg1">
                  <a:lumMod val="75000"/>
                </a:schemeClr>
              </a:solidFill>
              <a:latin typeface="Times New Roman" pitchFamily="18" charset="0"/>
              <a:cs typeface="Times New Roman" pitchFamily="18" charset="0"/>
            </a:endParaRPr>
          </a:p>
        </p:txBody>
      </p:sp>
      <p:pic>
        <p:nvPicPr>
          <p:cNvPr id="15362" name="Picture 2" descr="http://s1.pic4you.ru/allimage/y2012/08-28/12216/2377705.png"/>
          <p:cNvPicPr>
            <a:picLocks noChangeAspect="1" noChangeArrowheads="1"/>
          </p:cNvPicPr>
          <p:nvPr userDrawn="1"/>
        </p:nvPicPr>
        <p:blipFill>
          <a:blip r:embed="rId14" cstate="email"/>
          <a:srcRect/>
          <a:stretch>
            <a:fillRect/>
          </a:stretch>
        </p:blipFill>
        <p:spPr bwMode="auto">
          <a:xfrm>
            <a:off x="7072330" y="4756128"/>
            <a:ext cx="1919268" cy="2101871"/>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job.ru/"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fipi.ru/view/sections/228/docs/"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people4people.r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6"/>
          <p:cNvGrpSpPr/>
          <p:nvPr/>
        </p:nvGrpSpPr>
        <p:grpSpPr>
          <a:xfrm>
            <a:off x="285720" y="2357430"/>
            <a:ext cx="8572560" cy="2958538"/>
            <a:chOff x="1115616" y="2146448"/>
            <a:chExt cx="7165477" cy="3357926"/>
          </a:xfrm>
        </p:grpSpPr>
        <p:sp>
          <p:nvSpPr>
            <p:cNvPr id="3" name="Прямоугольник 2"/>
            <p:cNvSpPr/>
            <p:nvPr/>
          </p:nvSpPr>
          <p:spPr>
            <a:xfrm>
              <a:off x="1115616" y="2146448"/>
              <a:ext cx="7165477" cy="1152773"/>
            </a:xfrm>
            <a:prstGeom prst="rect">
              <a:avLst/>
            </a:prstGeom>
            <a:noFill/>
          </p:spPr>
          <p:txBody>
            <a:bodyPr wrap="square">
              <a:spAutoFit/>
            </a:bodyPr>
            <a:lstStyle/>
            <a:p>
              <a:pPr algn="ctr">
                <a:defRPr/>
              </a:pPr>
              <a:r>
                <a:rPr lang="ru-RU" sz="6000" b="1" dirty="0" smtClean="0">
                  <a:ln w="19050">
                    <a:solidFill>
                      <a:prstClr val="white"/>
                    </a:solidFill>
                    <a:prstDash val="solid"/>
                  </a:ln>
                  <a:solidFill>
                    <a:srgbClr val="0070C0"/>
                  </a:solidFill>
                  <a:effectLst>
                    <a:outerShdw blurRad="50000" dist="50800" dir="7500000" algn="tl">
                      <a:srgbClr val="000000">
                        <a:shade val="5000"/>
                        <a:alpha val="35000"/>
                      </a:srgbClr>
                    </a:outerShdw>
                  </a:effectLst>
                  <a:latin typeface="Monotype Corsiva" pitchFamily="66" charset="0"/>
                </a:rPr>
                <a:t>Написание эссе </a:t>
              </a:r>
              <a:r>
                <a:rPr lang="ru-RU" sz="4400" b="1" dirty="0" smtClean="0">
                  <a:ln w="19050">
                    <a:solidFill>
                      <a:prstClr val="white"/>
                    </a:solidFill>
                    <a:prstDash val="solid"/>
                  </a:ln>
                  <a:solidFill>
                    <a:srgbClr val="0070C0"/>
                  </a:solidFill>
                  <a:effectLst>
                    <a:outerShdw blurRad="50000" dist="50800" dir="7500000" algn="tl">
                      <a:srgbClr val="000000">
                        <a:shade val="5000"/>
                        <a:alpha val="35000"/>
                      </a:srgbClr>
                    </a:outerShdw>
                  </a:effectLst>
                  <a:latin typeface="Monotype Corsiva" pitchFamily="66" charset="0"/>
                </a:rPr>
                <a:t>(</a:t>
              </a:r>
              <a:r>
                <a:rPr lang="en-US" sz="4400" b="1" dirty="0" smtClean="0">
                  <a:ln w="19050">
                    <a:solidFill>
                      <a:prstClr val="white"/>
                    </a:solidFill>
                    <a:prstDash val="solid"/>
                  </a:ln>
                  <a:solidFill>
                    <a:srgbClr val="0070C0"/>
                  </a:solidFill>
                  <a:effectLst>
                    <a:outerShdw blurRad="50000" dist="50800" dir="7500000" algn="tl">
                      <a:srgbClr val="000000">
                        <a:shade val="5000"/>
                        <a:alpha val="35000"/>
                      </a:srgbClr>
                    </a:outerShdw>
                  </a:effectLst>
                  <a:latin typeface="Monotype Corsiva" pitchFamily="66" charset="0"/>
                </a:rPr>
                <a:t>opinion essay)</a:t>
              </a:r>
              <a:endParaRPr lang="ru-RU" sz="4400" b="1" dirty="0" smtClean="0">
                <a:ln w="19050">
                  <a:solidFill>
                    <a:prstClr val="white"/>
                  </a:solidFill>
                  <a:prstDash val="solid"/>
                </a:ln>
                <a:solidFill>
                  <a:srgbClr val="0070C0"/>
                </a:solidFill>
                <a:effectLst>
                  <a:outerShdw blurRad="50000" dist="50800" dir="7500000" algn="tl">
                    <a:srgbClr val="000000">
                      <a:shade val="5000"/>
                      <a:alpha val="35000"/>
                    </a:srgbClr>
                  </a:outerShdw>
                </a:effectLst>
                <a:latin typeface="Monotype Corsiva" pitchFamily="66" charset="0"/>
              </a:endParaRPr>
            </a:p>
          </p:txBody>
        </p:sp>
        <p:sp>
          <p:nvSpPr>
            <p:cNvPr id="4" name="Прямоугольник 3"/>
            <p:cNvSpPr/>
            <p:nvPr/>
          </p:nvSpPr>
          <p:spPr>
            <a:xfrm>
              <a:off x="2187089" y="5085184"/>
              <a:ext cx="5084703" cy="419190"/>
            </a:xfrm>
            <a:prstGeom prst="rect">
              <a:avLst/>
            </a:prstGeom>
          </p:spPr>
          <p:txBody>
            <a:bodyPr wrap="square">
              <a:spAutoFit/>
            </a:bodyPr>
            <a:lstStyle/>
            <a:p>
              <a:pPr algn="ctr">
                <a:defRPr/>
              </a:pPr>
              <a:endParaRPr lang="ru-RU" dirty="0" smtClean="0">
                <a:solidFill>
                  <a:prstClr val="black"/>
                </a:solidFill>
                <a:effectLst>
                  <a:outerShdw blurRad="38100" dist="38100" dir="2700000" algn="tl">
                    <a:srgbClr val="000000">
                      <a:alpha val="43137"/>
                    </a:srgbClr>
                  </a:outerShdw>
                </a:effectLst>
                <a:latin typeface="Monotype Corsiva" pitchFamily="66" charset="0"/>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880145"/>
            <a:ext cx="8064896" cy="8956298"/>
          </a:xfrm>
          <a:prstGeom prst="rect">
            <a:avLst/>
          </a:prstGeom>
        </p:spPr>
        <p:txBody>
          <a:bodyPr wrap="square">
            <a:spAutoFit/>
          </a:bodyPr>
          <a:lstStyle/>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r>
              <a:rPr lang="en-US" dirty="0" smtClean="0"/>
              <a:t>4</a:t>
            </a:r>
            <a:r>
              <a:rPr lang="en-US" dirty="0"/>
              <a:t>. </a:t>
            </a:r>
            <a:r>
              <a:rPr lang="ru-RU" dirty="0"/>
              <a:t>Четвёртый абзац</a:t>
            </a:r>
            <a:r>
              <a:rPr lang="en-US" dirty="0"/>
              <a:t>.</a:t>
            </a:r>
            <a:endParaRPr lang="ru-RU" dirty="0"/>
          </a:p>
          <a:p>
            <a:r>
              <a:rPr lang="en-US" dirty="0"/>
              <a:t>«Explain why you don’t agree with the opposing opinion» — «</a:t>
            </a:r>
            <a:r>
              <a:rPr lang="ru-RU" dirty="0"/>
              <a:t>Опровержение мнения оппонентов</a:t>
            </a:r>
            <a:r>
              <a:rPr lang="en-US" dirty="0" smtClean="0"/>
              <a:t>».</a:t>
            </a:r>
            <a:endParaRPr lang="ru-RU" dirty="0" smtClean="0"/>
          </a:p>
          <a:p>
            <a:endParaRPr lang="ru-RU" dirty="0"/>
          </a:p>
          <a:p>
            <a:r>
              <a:rPr lang="ru-RU" dirty="0"/>
              <a:t>В следующем абзаце основной части надо опровергнуть убеждение оппонентов. Это наиболее сложная часть эссе. Потому что всегда легче придумать аргументы «за» или «против», а вот найти в них неправильность, нерелевантность или несостоятельность — это ещё одно усилие вашей логики. В некоторых случаях нужно постараться быть тактичными, признавая актуальность или закономерность оппозиционного мнения. </a:t>
            </a:r>
            <a:endParaRPr lang="ru-RU" dirty="0" smtClean="0"/>
          </a:p>
          <a:p>
            <a:r>
              <a:rPr lang="ru-RU" dirty="0" smtClean="0"/>
              <a:t>Но </a:t>
            </a:r>
            <a:r>
              <a:rPr lang="ru-RU" dirty="0"/>
              <a:t>вместе с тем надо уметь найти слабые стороны рассматриваемой точки зрения и дать дополнительную информацию, восполняющую пробелы в их логической достаточности.</a:t>
            </a:r>
          </a:p>
          <a:p>
            <a:r>
              <a:rPr lang="ru-RU" dirty="0"/>
              <a:t>В нашем случае со спортсменами аргумент с допингом звучит достаточно весомо, но в нём есть логическая слабость — забыт допинговый контроль, а также жертвование своим свободным временем, как и в случае с учёными. Поэтому опровергнуть этот довод можно так</a:t>
            </a:r>
            <a:r>
              <a:rPr lang="en-US" dirty="0"/>
              <a:t>:</a:t>
            </a:r>
            <a:endParaRPr lang="ru-RU" dirty="0"/>
          </a:p>
          <a:p>
            <a:r>
              <a:rPr lang="en-US" dirty="0"/>
              <a:t>«That may be true, but isn’t there doping control which is aimed at disqualifying cheating athletes? As for scientists, yes, they deserve high incomes for their inventions, but sportsmen, not less than scientists, devote all their free time to get outstanding results, sacrificing rest, health and private life».</a:t>
            </a:r>
            <a:endParaRPr lang="ru-RU" dirty="0"/>
          </a:p>
        </p:txBody>
      </p:sp>
    </p:spTree>
    <p:extLst>
      <p:ext uri="{BB962C8B-B14F-4D97-AF65-F5344CB8AC3E}">
        <p14:creationId xmlns:p14="http://schemas.microsoft.com/office/powerpoint/2010/main" val="3187760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166843"/>
            <a:ext cx="7776864" cy="2862322"/>
          </a:xfrm>
          <a:prstGeom prst="rect">
            <a:avLst/>
          </a:prstGeom>
        </p:spPr>
        <p:txBody>
          <a:bodyPr wrap="square">
            <a:spAutoFit/>
          </a:bodyPr>
          <a:lstStyle/>
          <a:p>
            <a:r>
              <a:rPr lang="ru-RU" dirty="0"/>
              <a:t>В нашем случае со спортсменами аргумент с допингом звучит достаточно весомо, но в нём есть логическая слабость — забыт допинговый контроль, а также жертвование своим свободным временем, как и в случае с учёными. Поэтому опровергнуть этот довод можно так</a:t>
            </a:r>
            <a:r>
              <a:rPr lang="en-US" dirty="0"/>
              <a:t>:</a:t>
            </a:r>
            <a:endParaRPr lang="ru-RU" dirty="0"/>
          </a:p>
          <a:p>
            <a:r>
              <a:rPr lang="en-US" dirty="0"/>
              <a:t>«That may be true, but isn’t there doping control which is aimed at disqualifying cheating athletes? As for scientists, yes, they deserve high incomes for their inventions, but sportsmen, not less than scientists, devote all their free time to get outstanding results, sacrificing rest, health and private life».</a:t>
            </a:r>
            <a:endParaRPr lang="ru-RU" dirty="0"/>
          </a:p>
        </p:txBody>
      </p:sp>
    </p:spTree>
    <p:extLst>
      <p:ext uri="{BB962C8B-B14F-4D97-AF65-F5344CB8AC3E}">
        <p14:creationId xmlns:p14="http://schemas.microsoft.com/office/powerpoint/2010/main" val="2868253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2018645"/>
            <a:ext cx="7272808" cy="8125301"/>
          </a:xfrm>
          <a:prstGeom prst="rect">
            <a:avLst/>
          </a:prstGeom>
        </p:spPr>
        <p:txBody>
          <a:bodyPr wrap="square">
            <a:spAutoFit/>
          </a:bodyPr>
          <a:lstStyle/>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smtClean="0"/>
          </a:p>
          <a:p>
            <a:endParaRPr lang="ru-RU" dirty="0"/>
          </a:p>
          <a:p>
            <a:endParaRPr lang="ru-RU" dirty="0" smtClean="0"/>
          </a:p>
          <a:p>
            <a:r>
              <a:rPr lang="en-US" dirty="0" smtClean="0"/>
              <a:t>5</a:t>
            </a:r>
            <a:r>
              <a:rPr lang="en-US" dirty="0"/>
              <a:t>. </a:t>
            </a:r>
            <a:r>
              <a:rPr lang="ru-RU" dirty="0"/>
              <a:t>Последний абзац</a:t>
            </a:r>
            <a:r>
              <a:rPr lang="en-US" dirty="0"/>
              <a:t>.</a:t>
            </a:r>
            <a:endParaRPr lang="ru-RU" dirty="0"/>
          </a:p>
          <a:p>
            <a:r>
              <a:rPr lang="en-US" dirty="0"/>
              <a:t>«Make a conclusion restating your position» — «</a:t>
            </a:r>
            <a:r>
              <a:rPr lang="ru-RU" dirty="0"/>
              <a:t>Заключение</a:t>
            </a:r>
            <a:r>
              <a:rPr lang="en-US" dirty="0" smtClean="0"/>
              <a:t>».</a:t>
            </a:r>
            <a:endParaRPr lang="ru-RU" dirty="0" smtClean="0"/>
          </a:p>
          <a:p>
            <a:endParaRPr lang="ru-RU" dirty="0"/>
          </a:p>
          <a:p>
            <a:r>
              <a:rPr lang="ru-RU" dirty="0"/>
              <a:t>Здесь нужно дать своё мнение, но другими словами, таким образом, заявив о нём ещё раз. Более профессионально высказать в заключении обобщение или сделать дополнительное наблюдение. Обязательно нужно стараться избегать повторения уже написанных фраз. Согласно спецификации контрольно-измерительных материалов ФИПИ 2014 г., «если более 30% ответа имеет непродуктивный характер (т.е. текстуально совпадает с опубликованным источником), то выставляется 0 баллов по критерию „Решение коммуникативной задачи“, и, соответственно, всё задание оценивается в 0 баллов». Поэтому не рекомендуется повторять слова в задании. Выразите свою главную мысль другими словами. Как это сделать?</a:t>
            </a:r>
          </a:p>
          <a:p>
            <a:r>
              <a:rPr lang="ru-RU" dirty="0"/>
              <a:t/>
            </a:r>
            <a:br>
              <a:rPr lang="ru-RU" dirty="0"/>
            </a:br>
            <a:endParaRPr lang="ru-RU" dirty="0"/>
          </a:p>
        </p:txBody>
      </p:sp>
    </p:spTree>
    <p:extLst>
      <p:ext uri="{BB962C8B-B14F-4D97-AF65-F5344CB8AC3E}">
        <p14:creationId xmlns:p14="http://schemas.microsoft.com/office/powerpoint/2010/main" val="1555951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582341"/>
            <a:ext cx="7704856" cy="2862322"/>
          </a:xfrm>
          <a:prstGeom prst="rect">
            <a:avLst/>
          </a:prstGeom>
        </p:spPr>
        <p:txBody>
          <a:bodyPr wrap="square">
            <a:spAutoFit/>
          </a:bodyPr>
          <a:lstStyle/>
          <a:p>
            <a:r>
              <a:rPr lang="ru-RU" dirty="0"/>
              <a:t>В нашем случае это может звучать так</a:t>
            </a:r>
            <a:r>
              <a:rPr lang="ru-RU" dirty="0" smtClean="0"/>
              <a:t>:</a:t>
            </a:r>
          </a:p>
          <a:p>
            <a:endParaRPr lang="ru-RU" dirty="0"/>
          </a:p>
          <a:p>
            <a:r>
              <a:rPr lang="en-US" dirty="0"/>
              <a:t>«All in all, sports stars really deserve their huge incomes due to the uniqueness and social value of their achievements. Evidently, it is the feature of a market economy where famous personalities of sportsmen are in demand being used to promote goods</a:t>
            </a:r>
            <a:r>
              <a:rPr lang="en-US" dirty="0" smtClean="0"/>
              <a:t>».</a:t>
            </a:r>
            <a:endParaRPr lang="ru-RU" dirty="0" smtClean="0"/>
          </a:p>
          <a:p>
            <a:endParaRPr lang="ru-RU" dirty="0"/>
          </a:p>
          <a:p>
            <a:r>
              <a:rPr lang="ru-RU" dirty="0"/>
              <a:t>Здесь мы охарактеризовали профессию спортсменов с точки зрения их ценности для общества, т.е. посмотрели на неё не со стороны самого спортсмена или его </a:t>
            </a:r>
            <a:r>
              <a:rPr lang="ru-RU" dirty="0">
                <a:hlinkClick r:id="rId2"/>
              </a:rPr>
              <a:t>менеджера</a:t>
            </a:r>
            <a:r>
              <a:rPr lang="ru-RU" dirty="0"/>
              <a:t>, а со стороны общества.</a:t>
            </a:r>
          </a:p>
        </p:txBody>
      </p:sp>
    </p:spTree>
    <p:extLst>
      <p:ext uri="{BB962C8B-B14F-4D97-AF65-F5344CB8AC3E}">
        <p14:creationId xmlns:p14="http://schemas.microsoft.com/office/powerpoint/2010/main" val="2466621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2434143"/>
            <a:ext cx="7488832" cy="8125301"/>
          </a:xfrm>
          <a:prstGeom prst="rect">
            <a:avLst/>
          </a:prstGeom>
        </p:spPr>
        <p:txBody>
          <a:bodyPr wrap="square">
            <a:spAutoFit/>
          </a:bodyPr>
          <a:lstStyle/>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r>
              <a:rPr lang="ru-RU" dirty="0" smtClean="0"/>
              <a:t>Согласно </a:t>
            </a:r>
            <a:r>
              <a:rPr lang="ru-RU" dirty="0"/>
              <a:t>пояснениям к демонстрационному варианту ЕГЭ по английскому языку 2014 г., на официальном сайте </a:t>
            </a:r>
            <a:r>
              <a:rPr lang="ru-RU" u="sng" dirty="0">
                <a:hlinkClick r:id="rId2"/>
              </a:rPr>
              <a:t>Федерального института педагогических измерений</a:t>
            </a:r>
            <a:r>
              <a:rPr lang="ru-RU" dirty="0"/>
              <a:t> задание С2 выполнено полностью, если вы показали отличное владение письменным английским по следующим пяти критериям</a:t>
            </a:r>
            <a:r>
              <a:rPr lang="ru-RU" dirty="0" smtClean="0"/>
              <a:t>:</a:t>
            </a:r>
          </a:p>
          <a:p>
            <a:endParaRPr lang="ru-RU" dirty="0"/>
          </a:p>
          <a:p>
            <a:pPr marL="285750" lvl="0" indent="-285750">
              <a:buFont typeface="Wingdings" panose="05000000000000000000" pitchFamily="2" charset="2"/>
              <a:buChar char="Ø"/>
            </a:pPr>
            <a:r>
              <a:rPr lang="ru-RU" dirty="0"/>
              <a:t>Решение коммуникативной задачи, т.е. содержание отражает все аспекты, указанные в задании; стилевое оформление речи выбрано правильно (соблюдается нейтральный стиль). Максимум — </a:t>
            </a:r>
            <a:r>
              <a:rPr lang="ru-RU" b="1" dirty="0"/>
              <a:t>3 балла.</a:t>
            </a:r>
          </a:p>
          <a:p>
            <a:pPr marL="285750" lvl="0" indent="-285750">
              <a:buFont typeface="Wingdings" panose="05000000000000000000" pitchFamily="2" charset="2"/>
              <a:buChar char="Ø"/>
            </a:pPr>
            <a:r>
              <a:rPr lang="ru-RU" dirty="0"/>
              <a:t>Текст организован максимально правильно, т.е. высказывание логично, структура текста соответствует предложенному плану; средства логической связи использованы правильно; текст разделён на абзацы. Максимум — </a:t>
            </a:r>
            <a:r>
              <a:rPr lang="ru-RU" b="1" dirty="0"/>
              <a:t>3 балла.</a:t>
            </a:r>
          </a:p>
          <a:p>
            <a:pPr marL="285750" lvl="0" indent="-285750">
              <a:buFont typeface="Wingdings" panose="05000000000000000000" pitchFamily="2" charset="2"/>
              <a:buChar char="Ø"/>
            </a:pPr>
            <a:r>
              <a:rPr lang="ru-RU" dirty="0"/>
              <a:t>Продемонстрирована отличная лексика, т.е. используемый словарный запас соответствует поставленной коммуникативной задаче; практически нет нарушений в использовании лексики. Максимум — </a:t>
            </a:r>
            <a:r>
              <a:rPr lang="ru-RU" b="1" dirty="0"/>
              <a:t>3 балла</a:t>
            </a:r>
            <a:r>
              <a:rPr lang="ru-RU" b="1" dirty="0" smtClean="0"/>
              <a:t>.</a:t>
            </a:r>
            <a:endParaRPr lang="ru-RU" b="1" dirty="0"/>
          </a:p>
        </p:txBody>
      </p:sp>
    </p:spTree>
    <p:extLst>
      <p:ext uri="{BB962C8B-B14F-4D97-AF65-F5344CB8AC3E}">
        <p14:creationId xmlns:p14="http://schemas.microsoft.com/office/powerpoint/2010/main" val="1701612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305342"/>
            <a:ext cx="8136904" cy="2862322"/>
          </a:xfrm>
          <a:prstGeom prst="rect">
            <a:avLst/>
          </a:prstGeom>
        </p:spPr>
        <p:txBody>
          <a:bodyPr wrap="square">
            <a:spAutoFit/>
          </a:bodyPr>
          <a:lstStyle/>
          <a:p>
            <a:pPr marL="285750" lvl="0" indent="-285750">
              <a:buFont typeface="Wingdings" panose="05000000000000000000" pitchFamily="2" charset="2"/>
              <a:buChar char="Ø"/>
            </a:pPr>
            <a:r>
              <a:rPr lang="ru-RU" dirty="0"/>
              <a:t>Использована правильная грамматика, т.е. используются грамматические структуры в соответствии с поставленной коммуникативной задачей. Практически отсутствуют ошибки (допускается 1-2 негрубые ошибки). Максимум — </a:t>
            </a:r>
            <a:r>
              <a:rPr lang="ru-RU" b="1" dirty="0"/>
              <a:t>3 балла</a:t>
            </a:r>
            <a:r>
              <a:rPr lang="ru-RU" b="1" dirty="0" smtClean="0"/>
              <a:t>.</a:t>
            </a:r>
          </a:p>
          <a:p>
            <a:pPr marL="285750" lvl="0" indent="-285750">
              <a:buFont typeface="Wingdings" panose="05000000000000000000" pitchFamily="2" charset="2"/>
              <a:buChar char="Ø"/>
            </a:pPr>
            <a:endParaRPr lang="ru-RU" dirty="0"/>
          </a:p>
          <a:p>
            <a:pPr lvl="0"/>
            <a:endParaRPr lang="ru-RU" dirty="0" smtClean="0"/>
          </a:p>
          <a:p>
            <a:pPr marL="285750" lvl="0" indent="-285750">
              <a:buFont typeface="Wingdings" panose="05000000000000000000" pitchFamily="2" charset="2"/>
              <a:buChar char="Ø"/>
            </a:pPr>
            <a:r>
              <a:rPr lang="ru-RU" dirty="0" smtClean="0"/>
              <a:t>Продемонстрировано </a:t>
            </a:r>
            <a:r>
              <a:rPr lang="ru-RU" dirty="0"/>
              <a:t>отличное знание орфографии и пунктуации, т.е. орфографические ошибки практически отсутствуют; текст разделён на предложения с правильным пунктуационным оформлением. Максимум — </a:t>
            </a:r>
            <a:r>
              <a:rPr lang="ru-RU" b="1" dirty="0"/>
              <a:t>2 балла.</a:t>
            </a:r>
          </a:p>
        </p:txBody>
      </p:sp>
    </p:spTree>
    <p:extLst>
      <p:ext uri="{BB962C8B-B14F-4D97-AF65-F5344CB8AC3E}">
        <p14:creationId xmlns:p14="http://schemas.microsoft.com/office/powerpoint/2010/main" val="414903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600" dirty="0" smtClean="0"/>
              <a:t/>
            </a:r>
            <a:br>
              <a:rPr lang="ru-RU" sz="1600" dirty="0" smtClean="0"/>
            </a:br>
            <a:r>
              <a:rPr lang="ru-RU" sz="1600" dirty="0"/>
              <a:t/>
            </a:r>
            <a:br>
              <a:rPr lang="ru-RU" sz="1600" dirty="0"/>
            </a:br>
            <a:r>
              <a:rPr lang="ru-RU" sz="1600" dirty="0" smtClean="0"/>
              <a:t/>
            </a:r>
            <a:br>
              <a:rPr lang="ru-RU" sz="1600" dirty="0" smtClean="0"/>
            </a:br>
            <a:r>
              <a:rPr lang="ru-RU" sz="2000" dirty="0" smtClean="0"/>
              <a:t>• </a:t>
            </a:r>
            <a:r>
              <a:rPr lang="ru-RU" sz="2000" dirty="0"/>
              <a:t>Сочинение ―</a:t>
            </a:r>
            <a:r>
              <a:rPr lang="ru-RU" sz="2000" dirty="0" err="1"/>
              <a:t>expressing</a:t>
            </a:r>
            <a:r>
              <a:rPr lang="ru-RU" sz="2000" dirty="0"/>
              <a:t> </a:t>
            </a:r>
            <a:r>
              <a:rPr lang="ru-RU" sz="2000" dirty="0" err="1"/>
              <a:t>opinion</a:t>
            </a:r>
            <a:r>
              <a:rPr lang="ru-RU" sz="2000" dirty="0"/>
              <a:t>‖ пишется в формальном (деловом) </a:t>
            </a:r>
            <a:br>
              <a:rPr lang="ru-RU" sz="2000" dirty="0"/>
            </a:br>
            <a:r>
              <a:rPr lang="ru-RU" sz="2000" dirty="0"/>
              <a:t>стиле.</a:t>
            </a:r>
            <a:br>
              <a:rPr lang="ru-RU" sz="2000" dirty="0"/>
            </a:br>
            <a:r>
              <a:rPr lang="ru-RU" sz="2000" dirty="0"/>
              <a:t>• В данном типе сочинения требуется выразить свою точку зрения на </a:t>
            </a:r>
            <a:br>
              <a:rPr lang="ru-RU" sz="2000" dirty="0"/>
            </a:br>
            <a:r>
              <a:rPr lang="ru-RU" sz="2000" dirty="0"/>
              <a:t>заданную тему, а так же привести противоположные вашей точки зрения </a:t>
            </a:r>
            <a:br>
              <a:rPr lang="ru-RU" sz="2000" dirty="0"/>
            </a:br>
            <a:r>
              <a:rPr lang="ru-RU" sz="2000" dirty="0"/>
              <a:t>других людей и объяснить, почему вы с ними не согласны. Ваше мнение </a:t>
            </a:r>
            <a:br>
              <a:rPr lang="ru-RU" sz="2000" dirty="0"/>
            </a:br>
            <a:r>
              <a:rPr lang="ru-RU" sz="2000" dirty="0"/>
              <a:t>должно быть четко сформулировано и подкреплено примерами или </a:t>
            </a:r>
            <a:br>
              <a:rPr lang="ru-RU" sz="2000" dirty="0"/>
            </a:br>
            <a:r>
              <a:rPr lang="ru-RU" sz="2000" dirty="0"/>
              <a:t>доказательствами.</a:t>
            </a:r>
            <a:br>
              <a:rPr lang="ru-RU" sz="2000" dirty="0"/>
            </a:br>
            <a:r>
              <a:rPr lang="ru-RU" sz="2000" dirty="0"/>
              <a:t>• Объем сочинения 200-250 слов (минимум 180 слов, максимум 275)</a:t>
            </a:r>
            <a:br>
              <a:rPr lang="ru-RU" sz="2000" dirty="0"/>
            </a:br>
            <a:r>
              <a:rPr lang="ru-RU" sz="2000" dirty="0"/>
              <a:t>• В сочинении должны активно использоваться конструкции типа </a:t>
            </a:r>
            <a:br>
              <a:rPr lang="ru-RU" sz="2000" dirty="0"/>
            </a:br>
            <a:r>
              <a:rPr lang="en-US" sz="2000" dirty="0"/>
              <a:t>«In my opinion», «I think», «I believe»</a:t>
            </a:r>
            <a:r>
              <a:rPr lang="ru-RU" sz="2000" dirty="0"/>
              <a:t/>
            </a:r>
            <a:br>
              <a:rPr lang="ru-RU" sz="2000" dirty="0"/>
            </a:br>
            <a:r>
              <a:rPr lang="ru-RU" sz="2000" dirty="0"/>
              <a:t>• Необходимо использование вводных слов и конструкций типа </a:t>
            </a:r>
            <a:br>
              <a:rPr lang="ru-RU" sz="2000" dirty="0"/>
            </a:br>
            <a:r>
              <a:rPr lang="en-US" sz="2000" dirty="0"/>
              <a:t>―On the one hand, on the other hand‖..., </a:t>
            </a:r>
            <a:r>
              <a:rPr lang="ru-RU" sz="2000" dirty="0"/>
              <a:t>слов</a:t>
            </a:r>
            <a:r>
              <a:rPr lang="en-US" sz="2000" dirty="0"/>
              <a:t> - </a:t>
            </a:r>
            <a:r>
              <a:rPr lang="ru-RU" sz="2000" dirty="0"/>
              <a:t>связок</a:t>
            </a:r>
            <a:r>
              <a:rPr lang="en-US" sz="2000" dirty="0"/>
              <a:t> (Nevertheless, Moreover, </a:t>
            </a:r>
            <a:r>
              <a:rPr lang="ru-RU" sz="2000" dirty="0"/>
              <a:t/>
            </a:r>
            <a:br>
              <a:rPr lang="ru-RU" sz="2000" dirty="0"/>
            </a:br>
            <a:r>
              <a:rPr lang="ru-RU" sz="2000" dirty="0" err="1"/>
              <a:t>Despite</a:t>
            </a:r>
            <a:r>
              <a:rPr lang="ru-RU" sz="2000" dirty="0"/>
              <a:t>...)</a:t>
            </a:r>
            <a:br>
              <a:rPr lang="ru-RU" sz="2000" dirty="0"/>
            </a:br>
            <a:endParaRPr lang="ru-RU"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r>
              <a:rPr lang="ru-RU" dirty="0" smtClean="0"/>
              <a:t> </a:t>
            </a:r>
            <a:r>
              <a:rPr lang="ru-RU" dirty="0" err="1"/>
              <a:t>Cочинение</a:t>
            </a:r>
            <a:r>
              <a:rPr lang="ru-RU" dirty="0"/>
              <a:t> ―</a:t>
            </a:r>
            <a:r>
              <a:rPr lang="ru-RU" dirty="0" err="1"/>
              <a:t>expressing</a:t>
            </a:r>
            <a:r>
              <a:rPr lang="ru-RU" dirty="0"/>
              <a:t> </a:t>
            </a:r>
            <a:r>
              <a:rPr lang="ru-RU" dirty="0" err="1"/>
              <a:t>opinion</a:t>
            </a:r>
            <a:r>
              <a:rPr lang="ru-RU" dirty="0"/>
              <a:t>‖ имеет строгую структуру, изменение </a:t>
            </a:r>
          </a:p>
          <a:p>
            <a:pPr marL="0" indent="0" algn="ctr">
              <a:buNone/>
            </a:pPr>
            <a:r>
              <a:rPr lang="ru-RU" dirty="0"/>
              <a:t>которой при написании сочинения приведет к снижению балла. Сочинение </a:t>
            </a:r>
          </a:p>
          <a:p>
            <a:pPr marL="0" indent="0" algn="ctr">
              <a:buNone/>
            </a:pPr>
            <a:r>
              <a:rPr lang="ru-RU" dirty="0" err="1" smtClean="0"/>
              <a:t>expressing</a:t>
            </a:r>
            <a:r>
              <a:rPr lang="ru-RU" dirty="0" smtClean="0"/>
              <a:t> </a:t>
            </a:r>
            <a:r>
              <a:rPr lang="ru-RU" dirty="0" err="1"/>
              <a:t>opinion</a:t>
            </a:r>
            <a:r>
              <a:rPr lang="ru-RU" dirty="0"/>
              <a:t>‖ состоит из 5-х абзацев:</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285720" y="1000108"/>
            <a:ext cx="8577953" cy="1061829"/>
          </a:xfrm>
          <a:prstGeom prst="rect">
            <a:avLst/>
          </a:prstGeom>
        </p:spPr>
        <p:txBody>
          <a:bodyPr wrap="square">
            <a:spAutoFit/>
          </a:bodyPr>
          <a:lstStyle/>
          <a:p>
            <a:pPr algn="ctr" fontAlgn="base">
              <a:lnSpc>
                <a:spcPct val="150000"/>
              </a:lnSpc>
              <a:spcBef>
                <a:spcPct val="0"/>
              </a:spcBef>
              <a:spcAft>
                <a:spcPct val="0"/>
              </a:spcAft>
            </a:pPr>
            <a:r>
              <a:rPr lang="ru-RU" sz="1400" dirty="0" smtClean="0">
                <a:solidFill>
                  <a:prstClr val="black"/>
                </a:solidFill>
                <a:latin typeface="Times New Roman" pitchFamily="18" charset="0"/>
                <a:cs typeface="Times New Roman" pitchFamily="18" charset="0"/>
              </a:rPr>
              <a:t> </a:t>
            </a:r>
          </a:p>
          <a:p>
            <a:pPr algn="ctr">
              <a:lnSpc>
                <a:spcPct val="150000"/>
              </a:lnSpc>
            </a:pPr>
            <a:endParaRPr lang="ru-RU" sz="1400" dirty="0" smtClean="0">
              <a:latin typeface="Times New Roman" pitchFamily="18" charset="0"/>
              <a:cs typeface="Times New Roman" pitchFamily="18" charset="0"/>
            </a:endParaRPr>
          </a:p>
          <a:p>
            <a:pPr algn="ctr">
              <a:lnSpc>
                <a:spcPct val="150000"/>
              </a:lnSpc>
            </a:pPr>
            <a:endParaRPr lang="ru-RU" sz="1400" dirty="0">
              <a:solidFill>
                <a:prstClr val="black"/>
              </a:solidFill>
              <a:latin typeface="Times New Roman" pitchFamily="18" charset="0"/>
              <a:ea typeface="Calibri" pitchFamily="34" charset="0"/>
              <a:cs typeface="Times New Roman" pitchFamily="18" charset="0"/>
            </a:endParaRPr>
          </a:p>
        </p:txBody>
      </p:sp>
      <p:sp>
        <p:nvSpPr>
          <p:cNvPr id="2" name="Прямоугольник 1"/>
          <p:cNvSpPr/>
          <p:nvPr/>
        </p:nvSpPr>
        <p:spPr>
          <a:xfrm>
            <a:off x="755576" y="335846"/>
            <a:ext cx="7488832" cy="3323987"/>
          </a:xfrm>
          <a:prstGeom prst="rect">
            <a:avLst/>
          </a:prstGeom>
        </p:spPr>
        <p:txBody>
          <a:bodyPr wrap="square">
            <a:spAutoFit/>
          </a:bodyPr>
          <a:lstStyle/>
          <a:p>
            <a:endParaRPr lang="ru-RU" dirty="0" smtClean="0"/>
          </a:p>
          <a:p>
            <a:endParaRPr lang="ru-RU" dirty="0"/>
          </a:p>
          <a:p>
            <a:endParaRPr lang="ru-RU" dirty="0" smtClean="0"/>
          </a:p>
          <a:p>
            <a:endParaRPr lang="ru-RU" dirty="0"/>
          </a:p>
          <a:p>
            <a:endParaRPr lang="ru-RU" dirty="0" smtClean="0"/>
          </a:p>
          <a:p>
            <a:pPr algn="ctr"/>
            <a:r>
              <a:rPr lang="ru-RU" sz="2000" dirty="0" smtClean="0"/>
              <a:t>Эссе </a:t>
            </a:r>
            <a:r>
              <a:rPr lang="ru-RU" sz="2000" dirty="0"/>
              <a:t>не должно состоять </a:t>
            </a:r>
            <a:r>
              <a:rPr lang="ru-RU" sz="2000" dirty="0" smtClean="0"/>
              <a:t>минимум </a:t>
            </a:r>
            <a:r>
              <a:rPr lang="ru-RU" sz="2000" dirty="0"/>
              <a:t>из 180 и максимум 275 слов. Важно научиться писать нужное количество слов!  Ели Вы напишите меньше 180 слов, то задание проверке не подлежит и оценивается в 0 баллов. Если вы напишите больше 275 слов, то «проверке подлежит только та часть работы, которая соответствует требуемому объёму</a:t>
            </a:r>
            <a:r>
              <a:rPr lang="ru-RU" sz="2000" dirty="0" smtClean="0"/>
              <a:t>». </a:t>
            </a:r>
            <a:endParaRPr lang="ru-R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772150"/>
            <a:ext cx="7704856" cy="7571303"/>
          </a:xfrm>
          <a:prstGeom prst="rect">
            <a:avLst/>
          </a:prstGeom>
        </p:spPr>
        <p:txBody>
          <a:bodyPr wrap="square">
            <a:spAutoFit/>
          </a:bodyPr>
          <a:lstStyle/>
          <a:p>
            <a:endParaRPr lang="ru-RU" dirty="0" smtClean="0"/>
          </a:p>
          <a:p>
            <a:endParaRPr lang="ru-RU" dirty="0"/>
          </a:p>
          <a:p>
            <a:endParaRPr lang="ru-RU" dirty="0" smtClean="0"/>
          </a:p>
          <a:p>
            <a:endParaRPr lang="ru-RU" dirty="0"/>
          </a:p>
          <a:p>
            <a:endParaRPr lang="ru-RU" dirty="0" smtClean="0"/>
          </a:p>
          <a:p>
            <a:pPr algn="ctr"/>
            <a:r>
              <a:rPr lang="ru-RU" dirty="0" smtClean="0"/>
              <a:t>Как </a:t>
            </a:r>
            <a:r>
              <a:rPr lang="ru-RU" dirty="0"/>
              <a:t>же считать слова? </a:t>
            </a:r>
            <a:endParaRPr lang="ru-RU" dirty="0" smtClean="0"/>
          </a:p>
          <a:p>
            <a:pPr algn="ctr"/>
            <a:endParaRPr lang="ru-RU" dirty="0" smtClean="0"/>
          </a:p>
          <a:p>
            <a:r>
              <a:rPr lang="ru-RU" dirty="0" smtClean="0"/>
              <a:t>«</a:t>
            </a:r>
            <a:r>
              <a:rPr lang="ru-RU" dirty="0"/>
              <a:t>При определении соответствия объёма представленной работы вышеуказанным требованиям читаются все слова, с первого слова по последнее, включая вспомогательные глаголы, предлоги, артикли, частицы. В личном письме адрес, дата, подпись также подлежат подсчету. При этом</a:t>
            </a:r>
            <a:r>
              <a:rPr lang="ru-RU" dirty="0" smtClean="0"/>
              <a:t>:</a:t>
            </a:r>
          </a:p>
          <a:p>
            <a:pPr marL="285750" indent="-285750">
              <a:buFont typeface="Wingdings" panose="05000000000000000000" pitchFamily="2" charset="2"/>
              <a:buChar char="§"/>
            </a:pPr>
            <a:r>
              <a:rPr lang="ru-RU" dirty="0"/>
              <a:t>  стяжённые (краткие) формы </a:t>
            </a:r>
            <a:r>
              <a:rPr lang="ru-RU" dirty="0" err="1"/>
              <a:t>can't</a:t>
            </a:r>
            <a:r>
              <a:rPr lang="ru-RU" dirty="0"/>
              <a:t>, </a:t>
            </a:r>
            <a:r>
              <a:rPr lang="ru-RU" dirty="0" err="1"/>
              <a:t>didn't</a:t>
            </a:r>
            <a:r>
              <a:rPr lang="ru-RU" dirty="0"/>
              <a:t>, </a:t>
            </a:r>
            <a:r>
              <a:rPr lang="ru-RU" dirty="0" err="1"/>
              <a:t>isn't</a:t>
            </a:r>
            <a:r>
              <a:rPr lang="ru-RU" dirty="0"/>
              <a:t>, </a:t>
            </a:r>
            <a:r>
              <a:rPr lang="ru-RU" dirty="0" err="1"/>
              <a:t>I'm</a:t>
            </a:r>
            <a:r>
              <a:rPr lang="ru-RU" dirty="0"/>
              <a:t> и т.п. считаются как одно слово; </a:t>
            </a:r>
          </a:p>
          <a:p>
            <a:pPr marL="285750" indent="-285750">
              <a:buFont typeface="Wingdings" panose="05000000000000000000" pitchFamily="2" charset="2"/>
              <a:buChar char="§"/>
            </a:pPr>
            <a:r>
              <a:rPr lang="ru-RU" dirty="0"/>
              <a:t>числительные, выраженные цифрами, т.е. 1, 25, 2009, 126 204 и т.п., считаются как одно слово; </a:t>
            </a:r>
            <a:endParaRPr lang="ru-RU" dirty="0" smtClean="0"/>
          </a:p>
          <a:p>
            <a:pPr marL="285750" indent="-285750">
              <a:buFont typeface="Wingdings" panose="05000000000000000000" pitchFamily="2" charset="2"/>
              <a:buChar char="§"/>
            </a:pPr>
            <a:r>
              <a:rPr lang="ru-RU" dirty="0" smtClean="0"/>
              <a:t> </a:t>
            </a:r>
            <a:r>
              <a:rPr lang="ru-RU" dirty="0"/>
              <a:t>числительные, выраженные цифрами, вместе с условным обозначением процентов, т.е. 25%, 100% и т.п.,  считаются как одно слово;</a:t>
            </a:r>
          </a:p>
          <a:p>
            <a:pPr marL="285750" indent="-285750">
              <a:buFont typeface="Wingdings" panose="05000000000000000000" pitchFamily="2" charset="2"/>
              <a:buChar char="§"/>
            </a:pPr>
            <a:r>
              <a:rPr lang="ru-RU" dirty="0"/>
              <a:t> числительные, выраженные словами, считаются как слова;</a:t>
            </a:r>
          </a:p>
          <a:p>
            <a:pPr marL="285750" indent="-285750">
              <a:buFont typeface="Wingdings" panose="05000000000000000000" pitchFamily="2" charset="2"/>
              <a:buChar char="§"/>
            </a:pPr>
            <a:r>
              <a:rPr lang="ru-RU" dirty="0"/>
              <a:t> сложные</a:t>
            </a:r>
            <a:r>
              <a:rPr lang="en-US" dirty="0"/>
              <a:t> </a:t>
            </a:r>
            <a:r>
              <a:rPr lang="ru-RU" dirty="0"/>
              <a:t>слова</a:t>
            </a:r>
            <a:r>
              <a:rPr lang="en-US" dirty="0"/>
              <a:t>, </a:t>
            </a:r>
            <a:r>
              <a:rPr lang="ru-RU" dirty="0"/>
              <a:t>такие</a:t>
            </a:r>
            <a:r>
              <a:rPr lang="en-US" dirty="0"/>
              <a:t> </a:t>
            </a:r>
            <a:r>
              <a:rPr lang="ru-RU" dirty="0"/>
              <a:t>как</a:t>
            </a:r>
            <a:r>
              <a:rPr lang="en-US" dirty="0"/>
              <a:t> good-looking, well-bred, English-speaking,</a:t>
            </a:r>
            <a:endParaRPr lang="ru-RU" dirty="0"/>
          </a:p>
          <a:p>
            <a:r>
              <a:rPr lang="ru-RU" dirty="0" err="1"/>
              <a:t>twenty-five</a:t>
            </a:r>
            <a:r>
              <a:rPr lang="ru-RU" dirty="0"/>
              <a:t>, считаются как одно слово;</a:t>
            </a:r>
          </a:p>
          <a:p>
            <a:pPr marL="285750" indent="-285750">
              <a:buFont typeface="Wingdings" panose="05000000000000000000" pitchFamily="2" charset="2"/>
              <a:buChar char="§"/>
            </a:pPr>
            <a:r>
              <a:rPr lang="ru-RU" dirty="0"/>
              <a:t>сокращения, например USA, e-</a:t>
            </a:r>
            <a:r>
              <a:rPr lang="ru-RU" dirty="0" err="1"/>
              <a:t>mail</a:t>
            </a:r>
            <a:r>
              <a:rPr lang="ru-RU" dirty="0"/>
              <a:t>, TV, CD-</a:t>
            </a:r>
            <a:r>
              <a:rPr lang="ru-RU" dirty="0" err="1"/>
              <a:t>rom</a:t>
            </a:r>
            <a:r>
              <a:rPr lang="ru-RU" dirty="0"/>
              <a:t>, считаются как одно</a:t>
            </a:r>
          </a:p>
          <a:p>
            <a:r>
              <a:rPr lang="ru-RU" dirty="0"/>
              <a:t>слово.»</a:t>
            </a:r>
          </a:p>
          <a:p>
            <a:r>
              <a:rPr lang="ru-RU" dirty="0"/>
              <a:t> </a:t>
            </a:r>
          </a:p>
          <a:p>
            <a:r>
              <a:rPr lang="ru-RU" dirty="0"/>
              <a:t> </a:t>
            </a:r>
          </a:p>
        </p:txBody>
      </p:sp>
    </p:spTree>
    <p:extLst>
      <p:ext uri="{BB962C8B-B14F-4D97-AF65-F5344CB8AC3E}">
        <p14:creationId xmlns:p14="http://schemas.microsoft.com/office/powerpoint/2010/main" val="452373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218152"/>
            <a:ext cx="7056784" cy="6524863"/>
          </a:xfrm>
          <a:prstGeom prst="rect">
            <a:avLst/>
          </a:prstGeom>
        </p:spPr>
        <p:txBody>
          <a:bodyPr wrap="square">
            <a:spAutoFit/>
          </a:bodyPr>
          <a:lstStyle/>
          <a:p>
            <a:endParaRPr lang="ru-RU" dirty="0" smtClean="0"/>
          </a:p>
          <a:p>
            <a:endParaRPr lang="ru-RU" dirty="0"/>
          </a:p>
          <a:p>
            <a:pPr algn="ctr"/>
            <a:r>
              <a:rPr lang="ru-RU" dirty="0" smtClean="0"/>
              <a:t> </a:t>
            </a:r>
            <a:r>
              <a:rPr lang="ru-RU" sz="2000" dirty="0"/>
              <a:t>С</a:t>
            </a:r>
            <a:r>
              <a:rPr lang="ru-RU" sz="2000" dirty="0" smtClean="0"/>
              <a:t>труктура эссе</a:t>
            </a:r>
            <a:r>
              <a:rPr lang="ru-RU" sz="2000" dirty="0"/>
              <a:t>. </a:t>
            </a:r>
            <a:endParaRPr lang="ru-RU" sz="2000" dirty="0" smtClean="0"/>
          </a:p>
          <a:p>
            <a:pPr algn="ctr"/>
            <a:endParaRPr lang="ru-RU" sz="2000" dirty="0" smtClean="0"/>
          </a:p>
          <a:p>
            <a:r>
              <a:rPr lang="ru-RU" dirty="0" smtClean="0"/>
              <a:t>Вам </a:t>
            </a:r>
            <a:r>
              <a:rPr lang="ru-RU" dirty="0"/>
              <a:t>будет предложен следующий план:</a:t>
            </a:r>
          </a:p>
          <a:p>
            <a:r>
              <a:rPr lang="ru-RU" dirty="0" err="1"/>
              <a:t>Use</a:t>
            </a:r>
            <a:r>
              <a:rPr lang="ru-RU" dirty="0"/>
              <a:t> </a:t>
            </a:r>
            <a:r>
              <a:rPr lang="ru-RU" dirty="0" err="1"/>
              <a:t>the</a:t>
            </a:r>
            <a:r>
              <a:rPr lang="ru-RU" dirty="0"/>
              <a:t> </a:t>
            </a:r>
            <a:r>
              <a:rPr lang="ru-RU" dirty="0" err="1"/>
              <a:t>following</a:t>
            </a:r>
            <a:r>
              <a:rPr lang="ru-RU" dirty="0"/>
              <a:t> </a:t>
            </a:r>
            <a:r>
              <a:rPr lang="ru-RU" dirty="0" err="1"/>
              <a:t>plan</a:t>
            </a:r>
            <a:r>
              <a:rPr lang="ru-RU" dirty="0"/>
              <a:t>:</a:t>
            </a:r>
          </a:p>
          <a:p>
            <a:pPr marL="285750" lvl="0" indent="-285750">
              <a:buFont typeface="Arial" panose="020B0604020202020204" pitchFamily="34" charset="0"/>
              <a:buChar char="•"/>
            </a:pPr>
            <a:r>
              <a:rPr lang="en-US" dirty="0"/>
              <a:t>make an introduction (state the problem);</a:t>
            </a:r>
            <a:endParaRPr lang="ru-RU" dirty="0"/>
          </a:p>
          <a:p>
            <a:pPr marL="285750" lvl="0" indent="-285750">
              <a:buFont typeface="Arial" panose="020B0604020202020204" pitchFamily="34" charset="0"/>
              <a:buChar char="•"/>
            </a:pPr>
            <a:r>
              <a:rPr lang="en-US" dirty="0"/>
              <a:t>express your personal opinion and give 2-3 reasons for your opinion;</a:t>
            </a:r>
            <a:endParaRPr lang="ru-RU" dirty="0"/>
          </a:p>
          <a:p>
            <a:pPr marL="285750" lvl="0" indent="-285750">
              <a:buFont typeface="Arial" panose="020B0604020202020204" pitchFamily="34" charset="0"/>
              <a:buChar char="•"/>
            </a:pPr>
            <a:r>
              <a:rPr lang="en-US" dirty="0"/>
              <a:t>express an opposing opinion and give 1-2 reasons for this opposing opinion;</a:t>
            </a:r>
            <a:endParaRPr lang="ru-RU" dirty="0"/>
          </a:p>
          <a:p>
            <a:pPr marL="285750" lvl="0" indent="-285750">
              <a:buFont typeface="Arial" panose="020B0604020202020204" pitchFamily="34" charset="0"/>
              <a:buChar char="•"/>
            </a:pPr>
            <a:r>
              <a:rPr lang="en-US" dirty="0"/>
              <a:t>explain why you don’t agree with the opposing opinion;</a:t>
            </a:r>
            <a:endParaRPr lang="ru-RU" dirty="0"/>
          </a:p>
          <a:p>
            <a:pPr marL="285750" lvl="0" indent="-285750">
              <a:buFont typeface="Arial" panose="020B0604020202020204" pitchFamily="34" charset="0"/>
              <a:buChar char="•"/>
            </a:pPr>
            <a:r>
              <a:rPr lang="en-US" dirty="0"/>
              <a:t>make a conclusion restating your position.</a:t>
            </a:r>
            <a:endParaRPr lang="ru-RU" dirty="0"/>
          </a:p>
          <a:p>
            <a:r>
              <a:rPr lang="en-US" dirty="0"/>
              <a:t/>
            </a:r>
            <a:br>
              <a:rPr lang="en-US" dirty="0"/>
            </a:br>
            <a:endParaRPr lang="ru-RU" dirty="0"/>
          </a:p>
          <a:p>
            <a:r>
              <a:rPr lang="ru-RU" dirty="0"/>
              <a:t>Таким образом, мы видим, что это так называемое эссе-мнение. Оно предполагает высказывание автором некой идеи и отстаивание её. Отстаивать своё мнение можно:</a:t>
            </a:r>
          </a:p>
          <a:p>
            <a:pPr lvl="0"/>
            <a:r>
              <a:rPr lang="ru-RU" dirty="0"/>
              <a:t>путём аргументации — но этого обычно недостаточно для ЕГЭ;</a:t>
            </a:r>
          </a:p>
          <a:p>
            <a:pPr lvl="0"/>
            <a:r>
              <a:rPr lang="ru-RU" dirty="0"/>
              <a:t>путём аргументации и опровержения мнения оппонентов, что и требуется в пунктах 3 и 4 плана эссе.</a:t>
            </a:r>
          </a:p>
          <a:p>
            <a:r>
              <a:rPr lang="ru-RU" dirty="0"/>
              <a:t>Иными словами, опровергая мнение оппонентов, предварительно надо уметь объяснить, почему они так думают.</a:t>
            </a:r>
          </a:p>
        </p:txBody>
      </p:sp>
    </p:spTree>
    <p:extLst>
      <p:ext uri="{BB962C8B-B14F-4D97-AF65-F5344CB8AC3E}">
        <p14:creationId xmlns:p14="http://schemas.microsoft.com/office/powerpoint/2010/main" val="800621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889844"/>
            <a:ext cx="7560840" cy="4524315"/>
          </a:xfrm>
          <a:prstGeom prst="rect">
            <a:avLst/>
          </a:prstGeom>
        </p:spPr>
        <p:txBody>
          <a:bodyPr wrap="square">
            <a:spAutoFit/>
          </a:bodyPr>
          <a:lstStyle/>
          <a:p>
            <a:r>
              <a:rPr lang="ru-RU" dirty="0"/>
              <a:t>Т</a:t>
            </a:r>
            <a:r>
              <a:rPr lang="ru-RU" dirty="0" smtClean="0"/>
              <a:t>ема </a:t>
            </a:r>
            <a:r>
              <a:rPr lang="ru-RU" dirty="0"/>
              <a:t>эссе звучит так: «</a:t>
            </a:r>
            <a:r>
              <a:rPr lang="ru-RU" dirty="0" err="1"/>
              <a:t>Do</a:t>
            </a:r>
            <a:r>
              <a:rPr lang="ru-RU" dirty="0"/>
              <a:t> </a:t>
            </a:r>
            <a:r>
              <a:rPr lang="ru-RU" dirty="0" err="1"/>
              <a:t>athletes</a:t>
            </a:r>
            <a:r>
              <a:rPr lang="ru-RU" dirty="0"/>
              <a:t> </a:t>
            </a:r>
            <a:r>
              <a:rPr lang="ru-RU" dirty="0" err="1"/>
              <a:t>deserve</a:t>
            </a:r>
            <a:r>
              <a:rPr lang="ru-RU" dirty="0"/>
              <a:t> </a:t>
            </a:r>
            <a:r>
              <a:rPr lang="ru-RU" dirty="0" err="1"/>
              <a:t>their</a:t>
            </a:r>
            <a:r>
              <a:rPr lang="ru-RU" dirty="0"/>
              <a:t> </a:t>
            </a:r>
            <a:r>
              <a:rPr lang="ru-RU" dirty="0" err="1"/>
              <a:t>high</a:t>
            </a:r>
            <a:r>
              <a:rPr lang="ru-RU" dirty="0"/>
              <a:t> </a:t>
            </a:r>
            <a:r>
              <a:rPr lang="ru-RU" dirty="0" err="1"/>
              <a:t>salaries</a:t>
            </a:r>
            <a:r>
              <a:rPr lang="ru-RU" dirty="0"/>
              <a:t>?»</a:t>
            </a:r>
          </a:p>
          <a:p>
            <a:r>
              <a:rPr lang="ru-RU" dirty="0"/>
              <a:t/>
            </a:r>
            <a:br>
              <a:rPr lang="ru-RU" dirty="0"/>
            </a:br>
            <a:endParaRPr lang="ru-RU" dirty="0"/>
          </a:p>
          <a:p>
            <a:r>
              <a:rPr lang="en-US" dirty="0"/>
              <a:t>1. </a:t>
            </a:r>
            <a:r>
              <a:rPr lang="ru-RU" dirty="0"/>
              <a:t>Первый абзац</a:t>
            </a:r>
            <a:r>
              <a:rPr lang="en-US" dirty="0"/>
              <a:t>.</a:t>
            </a:r>
            <a:endParaRPr lang="ru-RU" dirty="0"/>
          </a:p>
          <a:p>
            <a:r>
              <a:rPr lang="en-US" dirty="0"/>
              <a:t>«Make an introduction (state the problem)» — «</a:t>
            </a:r>
            <a:r>
              <a:rPr lang="ru-RU" dirty="0"/>
              <a:t>Вступление</a:t>
            </a:r>
            <a:r>
              <a:rPr lang="en-US" dirty="0" smtClean="0"/>
              <a:t>».</a:t>
            </a:r>
            <a:endParaRPr lang="ru-RU" dirty="0" smtClean="0"/>
          </a:p>
          <a:p>
            <a:endParaRPr lang="ru-RU" dirty="0"/>
          </a:p>
          <a:p>
            <a:r>
              <a:rPr lang="ru-RU" dirty="0"/>
              <a:t>Здесь достаточно двух предложений, т.к. тело эссе будет объёмным. Можно обратиться к читателю, призвав его задуматься над проблемой эссе. </a:t>
            </a:r>
            <a:endParaRPr lang="ru-RU" dirty="0" smtClean="0"/>
          </a:p>
          <a:p>
            <a:endParaRPr lang="ru-RU" dirty="0" smtClean="0"/>
          </a:p>
          <a:p>
            <a:r>
              <a:rPr lang="ru-RU" dirty="0" smtClean="0"/>
              <a:t>Например</a:t>
            </a:r>
            <a:r>
              <a:rPr lang="en-US" dirty="0"/>
              <a:t>: «Have you ever wondered whether sportsmen’s huge salaries should be paid to them?» </a:t>
            </a:r>
            <a:endParaRPr lang="ru-RU" dirty="0" smtClean="0"/>
          </a:p>
          <a:p>
            <a:endParaRPr lang="ru-RU" dirty="0" smtClean="0"/>
          </a:p>
          <a:p>
            <a:r>
              <a:rPr lang="ru-RU" dirty="0" smtClean="0"/>
              <a:t>Или </a:t>
            </a:r>
            <a:r>
              <a:rPr lang="ru-RU" dirty="0"/>
              <a:t>же можно просто обозначить проблему</a:t>
            </a:r>
            <a:r>
              <a:rPr lang="en-US" dirty="0"/>
              <a:t>: «The issue of high salaries paid to professional athletes has been the subject of a heated debate lately».</a:t>
            </a:r>
            <a:endParaRPr lang="ru-RU" dirty="0"/>
          </a:p>
        </p:txBody>
      </p:sp>
    </p:spTree>
    <p:extLst>
      <p:ext uri="{BB962C8B-B14F-4D97-AF65-F5344CB8AC3E}">
        <p14:creationId xmlns:p14="http://schemas.microsoft.com/office/powerpoint/2010/main" val="3867226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187648"/>
            <a:ext cx="8136904" cy="6463308"/>
          </a:xfrm>
          <a:prstGeom prst="rect">
            <a:avLst/>
          </a:prstGeom>
        </p:spPr>
        <p:txBody>
          <a:bodyPr wrap="square">
            <a:spAutoFit/>
          </a:bodyPr>
          <a:lstStyle/>
          <a:p>
            <a:endParaRPr lang="ru-RU" dirty="0" smtClean="0"/>
          </a:p>
          <a:p>
            <a:endParaRPr lang="ru-RU" dirty="0"/>
          </a:p>
          <a:p>
            <a:endParaRPr lang="ru-RU" dirty="0" smtClean="0"/>
          </a:p>
          <a:p>
            <a:endParaRPr lang="ru-RU" dirty="0"/>
          </a:p>
          <a:p>
            <a:endParaRPr lang="ru-RU" dirty="0" smtClean="0"/>
          </a:p>
          <a:p>
            <a:endParaRPr lang="ru-RU" dirty="0" smtClean="0"/>
          </a:p>
          <a:p>
            <a:endParaRPr lang="ru-RU" dirty="0"/>
          </a:p>
          <a:p>
            <a:endParaRPr lang="ru-RU" dirty="0" smtClean="0"/>
          </a:p>
          <a:p>
            <a:r>
              <a:rPr lang="en-US" dirty="0" smtClean="0"/>
              <a:t>2</a:t>
            </a:r>
            <a:r>
              <a:rPr lang="en-US" dirty="0"/>
              <a:t>. </a:t>
            </a:r>
            <a:r>
              <a:rPr lang="ru-RU" dirty="0"/>
              <a:t>Второй абзац</a:t>
            </a:r>
            <a:r>
              <a:rPr lang="en-US" dirty="0"/>
              <a:t>.</a:t>
            </a:r>
            <a:endParaRPr lang="ru-RU" dirty="0"/>
          </a:p>
          <a:p>
            <a:r>
              <a:rPr lang="en-US" dirty="0"/>
              <a:t>«Express your personal opinion and give 2-3 reasons for your opinion» — «</a:t>
            </a:r>
            <a:r>
              <a:rPr lang="ru-RU" dirty="0"/>
              <a:t>Ваше мнение</a:t>
            </a:r>
            <a:r>
              <a:rPr lang="en-US" dirty="0" smtClean="0"/>
              <a:t>».</a:t>
            </a:r>
            <a:endParaRPr lang="ru-RU" dirty="0" smtClean="0"/>
          </a:p>
          <a:p>
            <a:endParaRPr lang="ru-RU" dirty="0"/>
          </a:p>
          <a:p>
            <a:r>
              <a:rPr lang="ru-RU" dirty="0"/>
              <a:t>Здесь, в первом абзаце основной части, сначала требуется изложить своё мнение и дать его обоснования. Желательно дать как минимум 2 аргумента с поддерживающими их предложениями. Итого в идеале получится 4 предложения на 2 довода с их поддержкой или 6 предложений на 3 довода и дополняющие их предложения</a:t>
            </a:r>
            <a:r>
              <a:rPr lang="ru-RU" dirty="0" smtClean="0"/>
              <a:t>.</a:t>
            </a:r>
          </a:p>
          <a:p>
            <a:endParaRPr lang="ru-RU" dirty="0"/>
          </a:p>
          <a:p>
            <a:r>
              <a:rPr lang="ru-RU" dirty="0"/>
              <a:t>Например</a:t>
            </a:r>
            <a:r>
              <a:rPr lang="en-US" dirty="0"/>
              <a:t>:</a:t>
            </a:r>
            <a:endParaRPr lang="ru-RU" dirty="0"/>
          </a:p>
          <a:p>
            <a:r>
              <a:rPr lang="en-US" dirty="0"/>
              <a:t>«I personally favor high salaries in sports, providing they are earned honestly. (1) Indeed, sportsmen dedicate their whole life to break records and win golden medals. Far from anyone could stand such heavy loads that professional athletes endure on a regular basis</a:t>
            </a:r>
            <a:r>
              <a:rPr lang="en-US" dirty="0" smtClean="0"/>
              <a:t>.</a:t>
            </a:r>
            <a:endParaRPr lang="ru-RU" dirty="0"/>
          </a:p>
        </p:txBody>
      </p:sp>
    </p:spTree>
    <p:extLst>
      <p:ext uri="{BB962C8B-B14F-4D97-AF65-F5344CB8AC3E}">
        <p14:creationId xmlns:p14="http://schemas.microsoft.com/office/powerpoint/2010/main" val="2747159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58847"/>
            <a:ext cx="7704856" cy="5632311"/>
          </a:xfrm>
          <a:prstGeom prst="rect">
            <a:avLst/>
          </a:prstGeom>
        </p:spPr>
        <p:txBody>
          <a:bodyPr wrap="square">
            <a:spAutoFit/>
          </a:bodyPr>
          <a:lstStyle/>
          <a:p>
            <a:endParaRPr lang="ru-RU" dirty="0" smtClean="0"/>
          </a:p>
          <a:p>
            <a:endParaRPr lang="ru-RU" dirty="0"/>
          </a:p>
          <a:p>
            <a:r>
              <a:rPr lang="ru-RU" dirty="0" smtClean="0"/>
              <a:t>3</a:t>
            </a:r>
            <a:r>
              <a:rPr lang="ru-RU" dirty="0"/>
              <a:t>. Третий абзац.</a:t>
            </a:r>
          </a:p>
          <a:p>
            <a:r>
              <a:rPr lang="en-US" dirty="0"/>
              <a:t>«Express an opposing opinion and give 1-2 reasons for this opposing opinion» — «</a:t>
            </a:r>
            <a:r>
              <a:rPr lang="ru-RU" dirty="0"/>
              <a:t>Мнение оппонентов</a:t>
            </a:r>
            <a:r>
              <a:rPr lang="en-US" dirty="0" smtClean="0"/>
              <a:t>».</a:t>
            </a:r>
            <a:endParaRPr lang="ru-RU" dirty="0" smtClean="0"/>
          </a:p>
          <a:p>
            <a:endParaRPr lang="ru-RU" dirty="0"/>
          </a:p>
          <a:p>
            <a:r>
              <a:rPr lang="ru-RU" dirty="0"/>
              <a:t>В следующем абзаце тела эссе нужно дать мнение оппонентов и объяснить, почему они так думают. Достаточно использовать 2 аргумента, каждый из которых выражен двумя приложениями. Здесь вам опять может пригодиться табличка фраз, вводящих мнение, приведённая выше</a:t>
            </a:r>
            <a:r>
              <a:rPr lang="ru-RU" dirty="0" smtClean="0"/>
              <a:t>.</a:t>
            </a:r>
          </a:p>
          <a:p>
            <a:endParaRPr lang="ru-RU" dirty="0"/>
          </a:p>
          <a:p>
            <a:r>
              <a:rPr lang="ru-RU" dirty="0"/>
              <a:t>Например</a:t>
            </a:r>
            <a:r>
              <a:rPr lang="en-US" dirty="0"/>
              <a:t>:</a:t>
            </a:r>
            <a:endParaRPr lang="ru-RU" dirty="0"/>
          </a:p>
          <a:p>
            <a:r>
              <a:rPr lang="en-US" dirty="0"/>
              <a:t>«A lot of </a:t>
            </a:r>
            <a:r>
              <a:rPr lang="en-US" dirty="0">
                <a:hlinkClick r:id="rId2"/>
              </a:rPr>
              <a:t>people</a:t>
            </a:r>
            <a:r>
              <a:rPr lang="en-US" dirty="0"/>
              <a:t> think that athletes’ salaries are really overrated. Firstly, in their opinion, many sportsmen take doping. So their results may not reflect exceptional efforts. Secondly, opponents of high salaries in sport claim that there are occupations which are more important for our society, like scientists, for example, whose achievements help progress».</a:t>
            </a:r>
            <a:endParaRPr lang="ru-RU" dirty="0"/>
          </a:p>
          <a:p>
            <a:r>
              <a:rPr lang="en-US" dirty="0"/>
              <a:t/>
            </a:r>
            <a:br>
              <a:rPr lang="en-US" dirty="0"/>
            </a:br>
            <a:endParaRPr lang="ru-RU" dirty="0"/>
          </a:p>
        </p:txBody>
      </p:sp>
    </p:spTree>
    <p:extLst>
      <p:ext uri="{BB962C8B-B14F-4D97-AF65-F5344CB8AC3E}">
        <p14:creationId xmlns:p14="http://schemas.microsoft.com/office/powerpoint/2010/main" val="742262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1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66092"/>
      </a:hlink>
      <a:folHlink>
        <a:srgbClr val="24406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497</Words>
  <Application>Microsoft Office PowerPoint</Application>
  <PresentationFormat>Экран (4:3)</PresentationFormat>
  <Paragraphs>141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Презентация PowerPoint</vt:lpstr>
      <vt:lpstr>   • Сочинение ―expressing opinion‖ пишется в формальном (деловом)  стиле. • В данном типе сочинения требуется выразить свою точку зрения на  заданную тему, а так же привести противоположные вашей точки зрения  других людей и объяснить, почему вы с ними не согласны. Ваше мнение  должно быть четко сформулировано и подкреплено примерами или  доказательствами. • Объем сочинения 200-250 слов (минимум 180 слов, максимум 275) • В сочинении должны активно использоваться конструкции типа  «In my opinion», «I think», «I believe» • Необходимо использование вводных слов и конструкций типа  ―On the one hand, on the other hand‖..., слов - связок (Nevertheless, Moreover,  Despite...)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Sabina</cp:lastModifiedBy>
  <cp:revision>18</cp:revision>
  <dcterms:created xsi:type="dcterms:W3CDTF">2014-06-24T15:51:35Z</dcterms:created>
  <dcterms:modified xsi:type="dcterms:W3CDTF">2020-04-22T08:24:47Z</dcterms:modified>
</cp:coreProperties>
</file>