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300" r:id="rId3"/>
    <p:sldId id="258" r:id="rId4"/>
    <p:sldId id="261" r:id="rId5"/>
    <p:sldId id="274" r:id="rId6"/>
    <p:sldId id="278" r:id="rId7"/>
    <p:sldId id="276" r:id="rId8"/>
    <p:sldId id="285" r:id="rId9"/>
    <p:sldId id="286" r:id="rId10"/>
    <p:sldId id="287" r:id="rId11"/>
    <p:sldId id="288" r:id="rId12"/>
    <p:sldId id="289" r:id="rId13"/>
    <p:sldId id="292" r:id="rId14"/>
    <p:sldId id="297" r:id="rId15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7015" autoAdjust="0"/>
    <p:restoredTop sz="94660"/>
  </p:normalViewPr>
  <p:slideViewPr>
    <p:cSldViewPr snapToGrid="0">
      <p:cViewPr>
        <p:scale>
          <a:sx n="66" d="100"/>
          <a:sy n="66" d="100"/>
        </p:scale>
        <p:origin x="-390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1764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ru-RU" smtClean="0"/>
              <a:pPr/>
              <a:t>06.04.2020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ru-RU" smtClean="0"/>
              <a:pPr/>
              <a:t>06.04.2020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350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Прямоугольник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Прямоугольник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Прямоугольник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Прямоугольник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2882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06.04.2020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3857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06.04.2020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1558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167" y="228601"/>
            <a:ext cx="1134745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02168" y="1676401"/>
            <a:ext cx="5592233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6197601" y="1676401"/>
            <a:ext cx="5592233" cy="44227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5D2A4-81F3-45DF-A0D3-FC6FDC4AC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350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06.04.2020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934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Прямоугольник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06.04.2020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71584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ru-RU" smtClean="0"/>
              <a:pPr/>
              <a:t>06.04.2020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3056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06.04.2020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57080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06.04.2020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42011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06.04.2020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9003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06.04.2020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3594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06.04.2020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Прямоугольник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Прямоугольник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Прямоугольник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371734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ru-RU" smtClean="0"/>
              <a:pPr/>
              <a:t>06.04.2020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3" descr="Z:\newtek\_backgrounds_1.02\Tim\powerpoint templates\61-80\library\elements\librarian_walking_with_pile_books_hg_clr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79418" y="4005264"/>
            <a:ext cx="1585383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7" descr="1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384" y="-315913"/>
            <a:ext cx="1919816" cy="2857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" descr="1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0217" y="2187575"/>
            <a:ext cx="1919817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 descr="1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72184" y="-315913"/>
            <a:ext cx="1919816" cy="2857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1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0217" y="4149725"/>
            <a:ext cx="1919817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1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00784" y="1916113"/>
            <a:ext cx="1919816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1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3971925"/>
            <a:ext cx="1919817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552266908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31800" y="-349250"/>
            <a:ext cx="38100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981200" y="2339052"/>
            <a:ext cx="8921751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Графический метод решения системы уравнений с двумя переменными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ru-RU" sz="4000" b="1" dirty="0">
                <a:solidFill>
                  <a:schemeClr val="tx2"/>
                </a:solidFill>
              </a:rPr>
              <a:t/>
            </a:r>
            <a:br>
              <a:rPr lang="ru-RU" sz="4000" b="1" dirty="0">
                <a:solidFill>
                  <a:schemeClr val="tx2"/>
                </a:solidFill>
              </a:rPr>
            </a:br>
            <a:endParaRPr lang="ru-RU" sz="4000" b="1" dirty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83" name="Picture 7" descr="1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76119" y="-1399381"/>
            <a:ext cx="143986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7" descr="1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44069" y="-1500981"/>
            <a:ext cx="143986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7" descr="1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836819" y="-1402556"/>
            <a:ext cx="143986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7" descr="1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298253" y="4585494"/>
            <a:ext cx="1439862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7" descr="1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307402" y="4406107"/>
            <a:ext cx="143986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7" descr="1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497402" y="4406107"/>
            <a:ext cx="143986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0" descr="325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53751" y="6078539"/>
            <a:ext cx="1428749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10" descr="325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06400" y="6061075"/>
            <a:ext cx="1428751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0" descr="325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38318" y="6121400"/>
            <a:ext cx="1428749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10" descr="325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04551" y="5597525"/>
            <a:ext cx="1428749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10" descr="325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93700" y="5613400"/>
            <a:ext cx="1428751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10" descr="325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6918" y="6084889"/>
            <a:ext cx="1428749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68511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Group 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94319900"/>
              </p:ext>
            </p:extLst>
          </p:nvPr>
        </p:nvGraphicFramePr>
        <p:xfrm>
          <a:off x="2024034" y="1659728"/>
          <a:ext cx="8072494" cy="4699573"/>
        </p:xfrm>
        <a:graphic>
          <a:graphicData uri="http://schemas.openxmlformats.org/drawingml/2006/table">
            <a:tbl>
              <a:tblPr>
                <a:effectLst>
                  <a:outerShdw blurRad="571500" dist="50800" dir="5400000" algn="ctr" rotWithShape="0">
                    <a:srgbClr val="00B0F0"/>
                  </a:outerShdw>
                </a:effectLst>
              </a:tblPr>
              <a:tblGrid>
                <a:gridCol w="2018124"/>
                <a:gridCol w="2018123"/>
                <a:gridCol w="1753865"/>
                <a:gridCol w="2282382"/>
              </a:tblGrid>
              <a:tr h="890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Прямые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Общие точки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имеет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системе говорят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252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Одна общая точка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Одно решение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Имеет решение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251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Нет общих точек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Не имеет решений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несовместна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251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Много общих точек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Много решений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неопределена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110" name="Line 43"/>
          <p:cNvSpPr>
            <a:spLocks noChangeShapeType="1"/>
          </p:cNvSpPr>
          <p:nvPr/>
        </p:nvSpPr>
        <p:spPr bwMode="auto">
          <a:xfrm>
            <a:off x="2309787" y="2786059"/>
            <a:ext cx="1368425" cy="935037"/>
          </a:xfrm>
          <a:prstGeom prst="line">
            <a:avLst/>
          </a:prstGeom>
          <a:noFill/>
          <a:ln w="317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1" name="Line 43"/>
          <p:cNvSpPr>
            <a:spLocks noChangeShapeType="1"/>
          </p:cNvSpPr>
          <p:nvPr/>
        </p:nvSpPr>
        <p:spPr bwMode="auto">
          <a:xfrm>
            <a:off x="2166911" y="4143381"/>
            <a:ext cx="1368425" cy="935037"/>
          </a:xfrm>
          <a:prstGeom prst="line">
            <a:avLst/>
          </a:prstGeom>
          <a:noFill/>
          <a:ln w="31750">
            <a:solidFill>
              <a:srgbClr val="FFC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" name="Line 43"/>
          <p:cNvSpPr>
            <a:spLocks noChangeShapeType="1"/>
          </p:cNvSpPr>
          <p:nvPr/>
        </p:nvSpPr>
        <p:spPr bwMode="auto">
          <a:xfrm>
            <a:off x="2595539" y="3857629"/>
            <a:ext cx="1368425" cy="935037"/>
          </a:xfrm>
          <a:prstGeom prst="line">
            <a:avLst/>
          </a:prstGeom>
          <a:noFill/>
          <a:ln w="31750">
            <a:solidFill>
              <a:srgbClr val="FFC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" name="Line 43"/>
          <p:cNvSpPr>
            <a:spLocks noChangeShapeType="1"/>
          </p:cNvSpPr>
          <p:nvPr/>
        </p:nvSpPr>
        <p:spPr bwMode="auto">
          <a:xfrm>
            <a:off x="2309787" y="5214951"/>
            <a:ext cx="1368425" cy="935037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" name="Line 43"/>
          <p:cNvSpPr>
            <a:spLocks noChangeShapeType="1"/>
          </p:cNvSpPr>
          <p:nvPr/>
        </p:nvSpPr>
        <p:spPr bwMode="auto">
          <a:xfrm flipV="1">
            <a:off x="2309787" y="2857497"/>
            <a:ext cx="1428761" cy="822013"/>
          </a:xfrm>
          <a:prstGeom prst="line">
            <a:avLst/>
          </a:prstGeom>
          <a:noFill/>
          <a:ln w="317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" name="Line 43"/>
          <p:cNvSpPr>
            <a:spLocks noChangeShapeType="1"/>
          </p:cNvSpPr>
          <p:nvPr/>
        </p:nvSpPr>
        <p:spPr bwMode="auto">
          <a:xfrm>
            <a:off x="2381225" y="5286389"/>
            <a:ext cx="1368425" cy="935037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5723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/>
          <a:srcRect r="129"/>
          <a:stretch>
            <a:fillRect/>
          </a:stretch>
        </p:blipFill>
        <p:spPr bwMode="auto">
          <a:xfrm>
            <a:off x="2809852" y="1285861"/>
            <a:ext cx="4286280" cy="537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0" dist="50800" dir="5400000" algn="ctr" rotWithShape="0">
              <a:srgbClr val="C00000"/>
            </a:outerShdw>
          </a:effec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28625" y="214290"/>
            <a:ext cx="11244263" cy="857256"/>
          </a:xfrm>
          <a:prstGeom prst="rect">
            <a:avLst/>
          </a:prstGeom>
          <a:noFill/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ru-RU" sz="35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Частные случаи пересечения графиков линейных функций </a:t>
            </a:r>
            <a:r>
              <a:rPr lang="ru-RU" sz="27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(памятка)</a:t>
            </a:r>
            <a:endParaRPr lang="ru-RU" sz="35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17" descr="SUPER0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36" y="1928802"/>
            <a:ext cx="196389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41179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2"/>
          <p:cNvSpPr>
            <a:spLocks noGrp="1"/>
          </p:cNvSpPr>
          <p:nvPr>
            <p:ph sz="half" idx="1"/>
          </p:nvPr>
        </p:nvSpPr>
        <p:spPr>
          <a:xfrm>
            <a:off x="1809720" y="2714621"/>
            <a:ext cx="3829048" cy="3054353"/>
          </a:xfrm>
          <a:noFill/>
          <a:ln w="3810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/>
          </a:bodyPr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C00000"/>
                </a:solidFill>
              </a:rPr>
              <a:t>1 вариант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1158" y="342900"/>
            <a:ext cx="8115328" cy="2014530"/>
          </a:xfrm>
          <a:noFill/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200" b="1" i="1" dirty="0">
                <a:solidFill>
                  <a:schemeClr val="tx2"/>
                </a:solidFill>
              </a:rPr>
              <a:t/>
            </a:r>
            <a:br>
              <a:rPr lang="ru-RU" sz="3200" b="1" i="1" dirty="0">
                <a:solidFill>
                  <a:schemeClr val="tx2"/>
                </a:solidFill>
              </a:rPr>
            </a:br>
            <a:r>
              <a:rPr lang="ru-RU" sz="3200" b="1" i="1" dirty="0">
                <a:solidFill>
                  <a:schemeClr val="tx2"/>
                </a:solidFill>
              </a:rPr>
              <a:t> Решите систему уравнений </a:t>
            </a:r>
            <a:br>
              <a:rPr lang="ru-RU" sz="3200" b="1" i="1" dirty="0">
                <a:solidFill>
                  <a:schemeClr val="tx2"/>
                </a:solidFill>
              </a:rPr>
            </a:br>
            <a:r>
              <a:rPr lang="ru-RU" sz="3200" b="1" i="1" dirty="0">
                <a:solidFill>
                  <a:schemeClr val="tx2"/>
                </a:solidFill>
              </a:rPr>
              <a:t>графическим способом </a:t>
            </a: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81224" y="3643315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х -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81224" y="4214819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у = -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0" name="AutoShape 35"/>
          <p:cNvSpPr>
            <a:spLocks/>
          </p:cNvSpPr>
          <p:nvPr/>
        </p:nvSpPr>
        <p:spPr bwMode="auto">
          <a:xfrm>
            <a:off x="2095472" y="3714752"/>
            <a:ext cx="285752" cy="1044576"/>
          </a:xfrm>
          <a:prstGeom prst="leftBrace">
            <a:avLst>
              <a:gd name="adj1" fmla="val 3480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Содержимое 2"/>
          <p:cNvSpPr>
            <a:spLocks noGrp="1"/>
          </p:cNvSpPr>
          <p:nvPr>
            <p:ph sz="half" idx="1"/>
          </p:nvPr>
        </p:nvSpPr>
        <p:spPr>
          <a:xfrm>
            <a:off x="6310314" y="2714620"/>
            <a:ext cx="3829048" cy="3071834"/>
          </a:xfrm>
          <a:noFill/>
          <a:ln w="3810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/>
          </a:bodyPr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C00000"/>
                </a:solidFill>
              </a:rPr>
              <a:t>2 вариант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38942" y="4357695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0,5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х +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38942" y="3643315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х -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1" name="AutoShape 35"/>
          <p:cNvSpPr>
            <a:spLocks/>
          </p:cNvSpPr>
          <p:nvPr/>
        </p:nvSpPr>
        <p:spPr bwMode="auto">
          <a:xfrm>
            <a:off x="6524628" y="3857628"/>
            <a:ext cx="285752" cy="1044576"/>
          </a:xfrm>
          <a:prstGeom prst="leftBrace">
            <a:avLst>
              <a:gd name="adj1" fmla="val 3480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3455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2" grpId="0"/>
      <p:bldP spid="1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7" name="Group 1"/>
          <p:cNvGrpSpPr>
            <a:grpSpLocks noChangeAspect="1"/>
          </p:cNvGrpSpPr>
          <p:nvPr/>
        </p:nvGrpSpPr>
        <p:grpSpPr bwMode="auto">
          <a:xfrm>
            <a:off x="1118865" y="950454"/>
            <a:ext cx="5976664" cy="3588430"/>
            <a:chOff x="2115" y="3166"/>
            <a:chExt cx="7292" cy="4320"/>
          </a:xfrm>
        </p:grpSpPr>
        <p:sp>
          <p:nvSpPr>
            <p:cNvPr id="50184" name="AutoShape 8"/>
            <p:cNvSpPr>
              <a:spLocks noChangeAspect="1" noChangeArrowheads="1" noTextEdit="1"/>
            </p:cNvSpPr>
            <p:nvPr/>
          </p:nvSpPr>
          <p:spPr bwMode="auto">
            <a:xfrm>
              <a:off x="2207" y="3166"/>
              <a:ext cx="7200" cy="432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183" name="Oval 7"/>
            <p:cNvSpPr>
              <a:spLocks noChangeArrowheads="1"/>
            </p:cNvSpPr>
            <p:nvPr/>
          </p:nvSpPr>
          <p:spPr bwMode="auto">
            <a:xfrm>
              <a:off x="2207" y="3166"/>
              <a:ext cx="4715" cy="43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182" name="Line 6"/>
            <p:cNvSpPr>
              <a:spLocks noChangeShapeType="1"/>
            </p:cNvSpPr>
            <p:nvPr/>
          </p:nvSpPr>
          <p:spPr bwMode="auto">
            <a:xfrm>
              <a:off x="2256" y="5110"/>
              <a:ext cx="4659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180" name="Line 4"/>
            <p:cNvSpPr>
              <a:spLocks noChangeShapeType="1"/>
            </p:cNvSpPr>
            <p:nvPr/>
          </p:nvSpPr>
          <p:spPr bwMode="auto">
            <a:xfrm flipH="1">
              <a:off x="4500" y="3239"/>
              <a:ext cx="275" cy="41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179" name="Text Box 3"/>
            <p:cNvSpPr txBox="1">
              <a:spLocks noChangeArrowheads="1"/>
            </p:cNvSpPr>
            <p:nvPr/>
          </p:nvSpPr>
          <p:spPr bwMode="auto">
            <a:xfrm>
              <a:off x="6151" y="7047"/>
              <a:ext cx="56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dirty="0">
                  <a:latin typeface="Arial" pitchFamily="34" charset="0"/>
                  <a:ea typeface="Times New Roman" pitchFamily="18" charset="0"/>
                </a:rPr>
                <a:t>3</a:t>
              </a:r>
              <a:endParaRPr lang="ru-RU" sz="2800" dirty="0">
                <a:latin typeface="Arial" pitchFamily="34" charset="0"/>
              </a:endParaRPr>
            </a:p>
          </p:txBody>
        </p:sp>
        <p:sp>
          <p:nvSpPr>
            <p:cNvPr id="50178" name="Text Box 2"/>
            <p:cNvSpPr txBox="1">
              <a:spLocks noChangeArrowheads="1"/>
            </p:cNvSpPr>
            <p:nvPr/>
          </p:nvSpPr>
          <p:spPr bwMode="auto">
            <a:xfrm>
              <a:off x="2115" y="6900"/>
              <a:ext cx="706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>
                  <a:latin typeface="Arial" pitchFamily="34" charset="0"/>
                  <a:ea typeface="Times New Roman" pitchFamily="18" charset="0"/>
                </a:rPr>
                <a:t>4</a:t>
              </a:r>
              <a:endParaRPr lang="ru-RU" sz="2800">
                <a:latin typeface="Arial" pitchFamily="34" charset="0"/>
              </a:endParaRPr>
            </a:p>
          </p:txBody>
        </p:sp>
      </p:grp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1055430" y="950454"/>
            <a:ext cx="360040" cy="4320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Arial" pitchFamily="34" charset="0"/>
                <a:ea typeface="Times New Roman" pitchFamily="18" charset="0"/>
              </a:rPr>
              <a:t>1</a:t>
            </a:r>
            <a:endParaRPr lang="ru-RU" sz="2800" dirty="0">
              <a:latin typeface="Arial" pitchFamily="34" charset="0"/>
            </a:endParaRP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4983301" y="823365"/>
            <a:ext cx="428628" cy="4320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Arial" pitchFamily="34" charset="0"/>
                <a:ea typeface="Times New Roman" pitchFamily="18" charset="0"/>
              </a:rPr>
              <a:t>2</a:t>
            </a:r>
            <a:endParaRPr lang="ru-RU" sz="2800" dirty="0">
              <a:latin typeface="Arial" pitchFamily="34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7608168" y="260648"/>
            <a:ext cx="223224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latin typeface="Arial" pitchFamily="34" charset="0"/>
                <a:ea typeface="Times New Roman" pitchFamily="18" charset="0"/>
              </a:rPr>
              <a:t>                                                                                          </a:t>
            </a:r>
            <a:endParaRPr lang="ru-RU" sz="11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</a:endParaRPr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1524001" y="645097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10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latin typeface="Arial" pitchFamily="34" charset="0"/>
            </a:endParaRPr>
          </a:p>
        </p:txBody>
      </p:sp>
      <p:sp>
        <p:nvSpPr>
          <p:cNvPr id="19" name="Содержимое 3"/>
          <p:cNvSpPr txBox="1">
            <a:spLocks/>
          </p:cNvSpPr>
          <p:nvPr/>
        </p:nvSpPr>
        <p:spPr>
          <a:xfrm>
            <a:off x="6110593" y="814646"/>
            <a:ext cx="5648324" cy="6429375"/>
          </a:xfrm>
          <a:prstGeom prst="rect">
            <a:avLst/>
          </a:prstGeom>
          <a:noFill/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Научился ли я решать систему графическим методом;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понял ли я алгоритм решения систем линейных уравнений графическим методом;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смогу ли я использовать при решении частные случаи;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могу ли я по виду системы узнать о количестве решений системы.</a:t>
            </a:r>
            <a:endParaRPr lang="ru-RU" sz="28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6160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95400" y="925159"/>
            <a:ext cx="6600714" cy="4765636"/>
          </a:xfrm>
        </p:spPr>
        <p:txBody>
          <a:bodyPr>
            <a:normAutofit fontScale="90000"/>
          </a:bodyPr>
          <a:lstStyle/>
          <a:p>
            <a:pPr lvl="0" algn="l" fontAlgn="base">
              <a:spcAft>
                <a:spcPct val="0"/>
              </a:spcAft>
              <a:defRPr/>
            </a:pP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4400" b="1" u="sng" dirty="0" smtClean="0">
                <a:solidFill>
                  <a:schemeClr val="tx2"/>
                </a:solidFill>
              </a:rPr>
              <a:t>Цель урока:</a:t>
            </a:r>
            <a:br>
              <a:rPr lang="ru-RU" sz="4400" b="1" u="sng" dirty="0" smtClean="0">
                <a:solidFill>
                  <a:schemeClr val="tx2"/>
                </a:solidFill>
              </a:rPr>
            </a:br>
            <a:r>
              <a:rPr lang="ru-RU" sz="3100" b="1" i="1" dirty="0" smtClean="0">
                <a:solidFill>
                  <a:schemeClr val="tx2"/>
                </a:solidFill>
                <a:latin typeface="Times New Roman" pitchFamily="18" charset="0"/>
              </a:rPr>
              <a:t>Научить </a:t>
            </a:r>
            <a:r>
              <a:rPr lang="ru-RU" sz="3100" b="1" i="1" dirty="0">
                <a:solidFill>
                  <a:schemeClr val="tx2"/>
                </a:solidFill>
                <a:latin typeface="Times New Roman" pitchFamily="18" charset="0"/>
              </a:rPr>
              <a:t>решать систему уравнений с двумя  переменными графическим методом.</a:t>
            </a:r>
            <a:br>
              <a:rPr lang="ru-RU" sz="3100" b="1" i="1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3100" b="1" i="1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ru-RU" sz="3100" b="1" i="1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3100" b="1" i="1" dirty="0">
                <a:solidFill>
                  <a:schemeClr val="tx2"/>
                </a:solidFill>
                <a:latin typeface="Times New Roman" pitchFamily="18" charset="0"/>
              </a:rPr>
              <a:t>Рассмотреть частные случаи решения системы линейных уравнений.</a:t>
            </a:r>
            <a:r>
              <a:rPr lang="ru-RU" sz="31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/>
            </a:r>
            <a:br>
              <a:rPr lang="ru-RU" sz="31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Picture 5" descr="CRCTR1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104" y="1404102"/>
            <a:ext cx="2715955" cy="3576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01137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3527" y="438912"/>
            <a:ext cx="11416853" cy="22591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i="1" dirty="0">
                <a:solidFill>
                  <a:schemeClr val="tx2"/>
                </a:solidFill>
                <a:latin typeface="Times New Roman" pitchFamily="18" charset="0"/>
              </a:rPr>
              <a:t>Что называют системой уравнений</a:t>
            </a:r>
            <a:r>
              <a:rPr lang="ru-RU" sz="4900" b="1" i="1" dirty="0" smtClean="0">
                <a:solidFill>
                  <a:schemeClr val="tx2"/>
                </a:solidFill>
                <a:latin typeface="Times New Roman" pitchFamily="18" charset="0"/>
              </a:rPr>
              <a:t>?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3200" b="1" i="1" dirty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ru-RU" sz="3200" b="1" i="1" dirty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</a:rPr>
              <a:t>Рассмотрим два линейных уравнения:</a:t>
            </a:r>
            <a:br>
              <a:rPr lang="ru-RU" sz="3600" b="1" i="1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</a:rPr>
              <a:t>1)</a:t>
            </a:r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2) </a:t>
            </a:r>
            <a:r>
              <a:rPr lang="en-US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600" b="1" i="1" dirty="0">
                <a:latin typeface="Times New Roman" pitchFamily="18" charset="0"/>
              </a:rPr>
              <a:t/>
            </a:r>
            <a:br>
              <a:rPr lang="ru-RU" sz="3600" b="1" i="1" dirty="0"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867111" y="2415217"/>
            <a:ext cx="8429684" cy="1928826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i="1" dirty="0" smtClean="0">
                <a:latin typeface="Times New Roman" pitchFamily="18" charset="0"/>
              </a:rPr>
              <a:t>Системой уравнений называется некоторое количество уравнений, объединенных фигурной скобкой. Фигурная скобка означает, что все уравнения должны выполняться одновременно.</a:t>
            </a:r>
            <a:endParaRPr lang="ru-RU" sz="2800" b="1" i="1" dirty="0">
              <a:latin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0231" y="4413294"/>
            <a:ext cx="4775201" cy="1768080"/>
          </a:xfrm>
          <a:prstGeom prst="rect">
            <a:avLst/>
          </a:prstGeom>
          <a:noFill/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195748" y="4843057"/>
            <a:ext cx="2857520" cy="1143008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 fontScale="85000" lnSpcReduction="100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600" b="1" dirty="0" smtClean="0"/>
              <a:t>     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marR="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3600" b="1" dirty="0" smtClean="0">
                <a:solidFill>
                  <a:schemeClr val="tx2"/>
                </a:solidFill>
              </a:rPr>
              <a:t>   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i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8380208" y="4968119"/>
            <a:ext cx="311971" cy="8928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4813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701" y="5214950"/>
            <a:ext cx="10800677" cy="1002970"/>
          </a:xfrm>
          <a:noFill/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Решить систему уравнений -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значит найти все её решения или установить, что их нет.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35684" y="2369970"/>
            <a:ext cx="11198710" cy="2571768"/>
          </a:xfrm>
          <a:prstGeom prst="rect">
            <a:avLst/>
          </a:prstGeom>
          <a:noFill/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Решением системы</a:t>
            </a: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уравнений с двумя переменными называется пара значений переменных, обращающая каждое уравнение системы в верное равенство.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51821" y="285728"/>
            <a:ext cx="10983558" cy="1811030"/>
          </a:xfrm>
          <a:prstGeom prst="rect">
            <a:avLst/>
          </a:prstGeom>
          <a:noFill/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Каждая пара значений переменных, которая одновременно является решением всех уравнений системы, называется решением системы.</a:t>
            </a:r>
          </a:p>
        </p:txBody>
      </p:sp>
    </p:spTree>
    <p:extLst>
      <p:ext uri="{BB962C8B-B14F-4D97-AF65-F5344CB8AC3E}">
        <p14:creationId xmlns:p14="http://schemas.microsoft.com/office/powerpoint/2010/main" xmlns="" val="3046787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562600" y="1485900"/>
            <a:ext cx="4572000" cy="4610100"/>
            <a:chOff x="2544" y="936"/>
            <a:chExt cx="2880" cy="290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544" y="960"/>
              <a:ext cx="2880" cy="2880"/>
              <a:chOff x="2544" y="960"/>
              <a:chExt cx="2880" cy="2880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2544" y="960"/>
                <a:ext cx="2880" cy="2880"/>
                <a:chOff x="1248" y="864"/>
                <a:chExt cx="2880" cy="2880"/>
              </a:xfrm>
            </p:grpSpPr>
            <p:sp>
              <p:nvSpPr>
                <p:cNvPr id="13374" name="Line 6"/>
                <p:cNvSpPr>
                  <a:spLocks noChangeShapeType="1"/>
                </p:cNvSpPr>
                <p:nvPr/>
              </p:nvSpPr>
              <p:spPr bwMode="auto">
                <a:xfrm rot="5400000">
                  <a:off x="2688" y="96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75" name="Line 7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76" name="Line 8"/>
                <p:cNvSpPr>
                  <a:spLocks noChangeShapeType="1"/>
                </p:cNvSpPr>
                <p:nvPr/>
              </p:nvSpPr>
              <p:spPr bwMode="auto">
                <a:xfrm rot="5400000">
                  <a:off x="2688" y="57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77" name="Line 9"/>
                <p:cNvSpPr>
                  <a:spLocks noChangeShapeType="1"/>
                </p:cNvSpPr>
                <p:nvPr/>
              </p:nvSpPr>
              <p:spPr bwMode="auto">
                <a:xfrm rot="5400000">
                  <a:off x="2688" y="768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78" name="Line 10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34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79" name="Line 11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53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0" name="Line 12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9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1" name="Line 13"/>
                <p:cNvSpPr>
                  <a:spLocks noChangeShapeType="1"/>
                </p:cNvSpPr>
                <p:nvPr/>
              </p:nvSpPr>
              <p:spPr bwMode="auto">
                <a:xfrm rot="5400000">
                  <a:off x="2688" y="38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2" name="Line 14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728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3" name="Line 15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92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4" name="Line 16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19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5" name="Line 17"/>
                <p:cNvSpPr>
                  <a:spLocks noChangeShapeType="1"/>
                </p:cNvSpPr>
                <p:nvPr/>
              </p:nvSpPr>
              <p:spPr bwMode="auto">
                <a:xfrm rot="5400000">
                  <a:off x="2688" y="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6" name="Line 18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57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7" name="Line 19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38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8" name="Line 20"/>
                <p:cNvSpPr>
                  <a:spLocks noChangeShapeType="1"/>
                </p:cNvSpPr>
                <p:nvPr/>
              </p:nvSpPr>
              <p:spPr bwMode="auto">
                <a:xfrm rot="5400000">
                  <a:off x="2688" y="211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9" name="Line 21"/>
                <p:cNvSpPr>
                  <a:spLocks noChangeShapeType="1"/>
                </p:cNvSpPr>
                <p:nvPr/>
              </p:nvSpPr>
              <p:spPr bwMode="auto">
                <a:xfrm rot="5400000">
                  <a:off x="2688" y="230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5" name="Group 22"/>
                <p:cNvGrpSpPr>
                  <a:grpSpLocks/>
                </p:cNvGrpSpPr>
                <p:nvPr/>
              </p:nvGrpSpPr>
              <p:grpSpPr bwMode="auto">
                <a:xfrm>
                  <a:off x="1248" y="864"/>
                  <a:ext cx="2880" cy="2880"/>
                  <a:chOff x="1248" y="864"/>
                  <a:chExt cx="2880" cy="2880"/>
                </a:xfrm>
              </p:grpSpPr>
              <p:sp>
                <p:nvSpPr>
                  <p:cNvPr id="13391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9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93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94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9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36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96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97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98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99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400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401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402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403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404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405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406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3372" name="Line 39"/>
              <p:cNvSpPr>
                <a:spLocks noChangeShapeType="1"/>
              </p:cNvSpPr>
              <p:nvPr/>
            </p:nvSpPr>
            <p:spPr bwMode="auto">
              <a:xfrm flipV="1">
                <a:off x="3120" y="960"/>
                <a:ext cx="0" cy="28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73" name="Line 40"/>
              <p:cNvSpPr>
                <a:spLocks noChangeShapeType="1"/>
              </p:cNvSpPr>
              <p:nvPr/>
            </p:nvSpPr>
            <p:spPr bwMode="auto">
              <a:xfrm>
                <a:off x="2544" y="3264"/>
                <a:ext cx="28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360" name="Text Box 41"/>
            <p:cNvSpPr txBox="1">
              <a:spLocks noChangeArrowheads="1"/>
            </p:cNvSpPr>
            <p:nvPr/>
          </p:nvSpPr>
          <p:spPr bwMode="auto">
            <a:xfrm>
              <a:off x="3206" y="32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b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361" name="Text Box 42"/>
            <p:cNvSpPr txBox="1">
              <a:spLocks noChangeArrowheads="1"/>
            </p:cNvSpPr>
            <p:nvPr/>
          </p:nvSpPr>
          <p:spPr bwMode="auto">
            <a:xfrm>
              <a:off x="2966" y="32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b="1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3362" name="Text Box 43"/>
            <p:cNvSpPr txBox="1">
              <a:spLocks noChangeArrowheads="1"/>
            </p:cNvSpPr>
            <p:nvPr/>
          </p:nvSpPr>
          <p:spPr bwMode="auto">
            <a:xfrm>
              <a:off x="2966" y="295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b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363" name="Text Box 44"/>
            <p:cNvSpPr txBox="1">
              <a:spLocks noChangeArrowheads="1"/>
            </p:cNvSpPr>
            <p:nvPr/>
          </p:nvSpPr>
          <p:spPr bwMode="auto">
            <a:xfrm>
              <a:off x="2966" y="271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364" name="Text Box 45"/>
            <p:cNvSpPr txBox="1">
              <a:spLocks noChangeArrowheads="1"/>
            </p:cNvSpPr>
            <p:nvPr/>
          </p:nvSpPr>
          <p:spPr bwMode="auto">
            <a:xfrm>
              <a:off x="4886" y="324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b="1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3365" name="Text Box 46"/>
            <p:cNvSpPr txBox="1">
              <a:spLocks noChangeArrowheads="1"/>
            </p:cNvSpPr>
            <p:nvPr/>
          </p:nvSpPr>
          <p:spPr bwMode="auto">
            <a:xfrm>
              <a:off x="5222" y="32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3366" name="Text Box 47"/>
            <p:cNvSpPr txBox="1">
              <a:spLocks noChangeArrowheads="1"/>
            </p:cNvSpPr>
            <p:nvPr/>
          </p:nvSpPr>
          <p:spPr bwMode="auto">
            <a:xfrm>
              <a:off x="3782" y="32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b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3367" name="Text Box 48"/>
            <p:cNvSpPr txBox="1">
              <a:spLocks noChangeArrowheads="1"/>
            </p:cNvSpPr>
            <p:nvPr/>
          </p:nvSpPr>
          <p:spPr bwMode="auto">
            <a:xfrm>
              <a:off x="2966" y="199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b="1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3368" name="Text Box 49"/>
            <p:cNvSpPr txBox="1">
              <a:spLocks noChangeArrowheads="1"/>
            </p:cNvSpPr>
            <p:nvPr/>
          </p:nvSpPr>
          <p:spPr bwMode="auto">
            <a:xfrm>
              <a:off x="2870" y="1224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b="1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3369" name="Text Box 50"/>
            <p:cNvSpPr txBox="1">
              <a:spLocks noChangeArrowheads="1"/>
            </p:cNvSpPr>
            <p:nvPr/>
          </p:nvSpPr>
          <p:spPr bwMode="auto">
            <a:xfrm>
              <a:off x="2630" y="3240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b="1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3370" name="Text Box 51"/>
            <p:cNvSpPr txBox="1">
              <a:spLocks noChangeArrowheads="1"/>
            </p:cNvSpPr>
            <p:nvPr/>
          </p:nvSpPr>
          <p:spPr bwMode="auto">
            <a:xfrm>
              <a:off x="2918" y="93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b="1"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30772" name="Line 52"/>
          <p:cNvSpPr>
            <a:spLocks noChangeShapeType="1"/>
          </p:cNvSpPr>
          <p:nvPr/>
        </p:nvSpPr>
        <p:spPr bwMode="auto">
          <a:xfrm flipV="1">
            <a:off x="5562600" y="1524000"/>
            <a:ext cx="3962400" cy="396240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3" name="Line 53"/>
          <p:cNvSpPr>
            <a:spLocks noChangeShapeType="1"/>
          </p:cNvSpPr>
          <p:nvPr/>
        </p:nvSpPr>
        <p:spPr bwMode="auto">
          <a:xfrm flipH="1" flipV="1">
            <a:off x="5867400" y="1524000"/>
            <a:ext cx="4267200" cy="42672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4" name="Oval 54"/>
          <p:cNvSpPr>
            <a:spLocks noChangeArrowheads="1"/>
          </p:cNvSpPr>
          <p:nvPr/>
        </p:nvSpPr>
        <p:spPr bwMode="auto">
          <a:xfrm flipV="1">
            <a:off x="7620000" y="32766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5" name="Line 55"/>
          <p:cNvSpPr>
            <a:spLocks noChangeShapeType="1"/>
          </p:cNvSpPr>
          <p:nvPr/>
        </p:nvSpPr>
        <p:spPr bwMode="auto">
          <a:xfrm>
            <a:off x="7696200" y="3429000"/>
            <a:ext cx="0" cy="1752600"/>
          </a:xfrm>
          <a:prstGeom prst="line">
            <a:avLst/>
          </a:prstGeom>
          <a:noFill/>
          <a:ln w="28575">
            <a:solidFill>
              <a:srgbClr val="FF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6" name="Line 56"/>
          <p:cNvSpPr>
            <a:spLocks noChangeShapeType="1"/>
          </p:cNvSpPr>
          <p:nvPr/>
        </p:nvSpPr>
        <p:spPr bwMode="auto">
          <a:xfrm flipH="1">
            <a:off x="6477000" y="3352800"/>
            <a:ext cx="1143000" cy="0"/>
          </a:xfrm>
          <a:prstGeom prst="line">
            <a:avLst/>
          </a:prstGeom>
          <a:noFill/>
          <a:ln w="28575">
            <a:solidFill>
              <a:srgbClr val="FF33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7" name="AutoShape 57"/>
          <p:cNvSpPr>
            <a:spLocks noChangeArrowheads="1"/>
          </p:cNvSpPr>
          <p:nvPr/>
        </p:nvSpPr>
        <p:spPr bwMode="auto">
          <a:xfrm>
            <a:off x="8832850" y="3716338"/>
            <a:ext cx="1219200" cy="685800"/>
          </a:xfrm>
          <a:prstGeom prst="cloudCallout">
            <a:avLst>
              <a:gd name="adj1" fmla="val -49218"/>
              <a:gd name="adj2" fmla="val 54398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b="1">
                <a:latin typeface="Times New Roman" pitchFamily="18" charset="0"/>
              </a:rPr>
              <a:t>y=10 - x</a:t>
            </a:r>
          </a:p>
        </p:txBody>
      </p:sp>
      <p:sp>
        <p:nvSpPr>
          <p:cNvPr id="30778" name="AutoShape 58"/>
          <p:cNvSpPr>
            <a:spLocks noChangeArrowheads="1"/>
          </p:cNvSpPr>
          <p:nvPr/>
        </p:nvSpPr>
        <p:spPr bwMode="auto">
          <a:xfrm flipH="1">
            <a:off x="7391400" y="1700213"/>
            <a:ext cx="1219200" cy="609600"/>
          </a:xfrm>
          <a:prstGeom prst="cloudCallout">
            <a:avLst>
              <a:gd name="adj1" fmla="val -44144"/>
              <a:gd name="adj2" fmla="val 67444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b="1" dirty="0">
                <a:latin typeface="Times New Roman" pitchFamily="18" charset="0"/>
              </a:rPr>
              <a:t>y=x+2</a:t>
            </a:r>
          </a:p>
        </p:txBody>
      </p: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1414463" y="1143002"/>
            <a:ext cx="2166941" cy="830263"/>
            <a:chOff x="288" y="938"/>
            <a:chExt cx="1008" cy="523"/>
          </a:xfrm>
        </p:grpSpPr>
        <p:sp>
          <p:nvSpPr>
            <p:cNvPr id="13357" name="Text Box 60"/>
            <p:cNvSpPr txBox="1">
              <a:spLocks noChangeArrowheads="1"/>
            </p:cNvSpPr>
            <p:nvPr/>
          </p:nvSpPr>
          <p:spPr bwMode="auto">
            <a:xfrm>
              <a:off x="326" y="938"/>
              <a:ext cx="97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i="1" dirty="0">
                  <a:latin typeface="Times New Roman" pitchFamily="18" charset="0"/>
                </a:rPr>
                <a:t>у – </a:t>
              </a:r>
              <a:r>
                <a:rPr lang="ru-RU" sz="2400" i="1" dirty="0" err="1">
                  <a:latin typeface="Times New Roman" pitchFamily="18" charset="0"/>
                </a:rPr>
                <a:t>х</a:t>
              </a:r>
              <a:r>
                <a:rPr lang="ru-RU" sz="2400" dirty="0">
                  <a:latin typeface="Times New Roman" pitchFamily="18" charset="0"/>
                </a:rPr>
                <a:t> = 2,</a:t>
              </a:r>
            </a:p>
            <a:p>
              <a:pPr eaLnBrk="0" hangingPunct="0"/>
              <a:r>
                <a:rPr lang="ru-RU" sz="2400" i="1" dirty="0">
                  <a:latin typeface="Times New Roman" pitchFamily="18" charset="0"/>
                </a:rPr>
                <a:t>у + </a:t>
              </a:r>
              <a:r>
                <a:rPr lang="ru-RU" sz="2400" i="1" dirty="0" err="1">
                  <a:latin typeface="Times New Roman" pitchFamily="18" charset="0"/>
                </a:rPr>
                <a:t>х</a:t>
              </a:r>
              <a:r>
                <a:rPr lang="ru-RU" sz="2400" i="1" dirty="0">
                  <a:latin typeface="Times New Roman" pitchFamily="18" charset="0"/>
                </a:rPr>
                <a:t> </a:t>
              </a:r>
              <a:r>
                <a:rPr lang="ru-RU" sz="2400" dirty="0">
                  <a:latin typeface="Times New Roman" pitchFamily="18" charset="0"/>
                </a:rPr>
                <a:t>= 10;</a:t>
              </a:r>
              <a:endParaRPr lang="ru-RU" sz="2400" b="1" dirty="0">
                <a:latin typeface="Times New Roman" pitchFamily="18" charset="0"/>
              </a:endParaRPr>
            </a:p>
          </p:txBody>
        </p:sp>
        <p:sp>
          <p:nvSpPr>
            <p:cNvPr id="13358" name="AutoShape 61"/>
            <p:cNvSpPr>
              <a:spLocks/>
            </p:cNvSpPr>
            <p:nvPr/>
          </p:nvSpPr>
          <p:spPr bwMode="auto">
            <a:xfrm>
              <a:off x="288" y="1008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1414463" y="2057402"/>
            <a:ext cx="2300287" cy="830263"/>
            <a:chOff x="336" y="1536"/>
            <a:chExt cx="915" cy="523"/>
          </a:xfrm>
        </p:grpSpPr>
        <p:sp>
          <p:nvSpPr>
            <p:cNvPr id="13355" name="Text Box 64"/>
            <p:cNvSpPr txBox="1">
              <a:spLocks noChangeArrowheads="1"/>
            </p:cNvSpPr>
            <p:nvPr/>
          </p:nvSpPr>
          <p:spPr bwMode="auto">
            <a:xfrm>
              <a:off x="336" y="1536"/>
              <a:ext cx="91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i="1" dirty="0">
                  <a:latin typeface="Times New Roman" pitchFamily="18" charset="0"/>
                </a:rPr>
                <a:t>у = </a:t>
              </a:r>
              <a:r>
                <a:rPr lang="ru-RU" sz="2400" i="1" dirty="0" err="1">
                  <a:latin typeface="Times New Roman" pitchFamily="18" charset="0"/>
                </a:rPr>
                <a:t>х</a:t>
              </a:r>
              <a:r>
                <a:rPr lang="ru-RU" sz="2400" i="1" dirty="0">
                  <a:latin typeface="Times New Roman" pitchFamily="18" charset="0"/>
                </a:rPr>
                <a:t> </a:t>
              </a:r>
              <a:r>
                <a:rPr lang="ru-RU" sz="2400" dirty="0">
                  <a:latin typeface="Times New Roman" pitchFamily="18" charset="0"/>
                </a:rPr>
                <a:t>+ 2,</a:t>
              </a:r>
            </a:p>
            <a:p>
              <a:pPr eaLnBrk="0" hangingPunct="0"/>
              <a:r>
                <a:rPr lang="ru-RU" sz="2400" i="1" dirty="0">
                  <a:latin typeface="Times New Roman" pitchFamily="18" charset="0"/>
                </a:rPr>
                <a:t>у</a:t>
              </a:r>
              <a:r>
                <a:rPr lang="ru-RU" sz="2400" dirty="0">
                  <a:latin typeface="Times New Roman" pitchFamily="18" charset="0"/>
                </a:rPr>
                <a:t> = 10 – </a:t>
              </a:r>
              <a:r>
                <a:rPr lang="ru-RU" sz="2400" i="1" dirty="0" err="1">
                  <a:latin typeface="Times New Roman" pitchFamily="18" charset="0"/>
                </a:rPr>
                <a:t>х</a:t>
              </a:r>
              <a:r>
                <a:rPr lang="ru-RU" sz="2400" dirty="0">
                  <a:latin typeface="Times New Roman" pitchFamily="18" charset="0"/>
                </a:rPr>
                <a:t>;</a:t>
              </a:r>
            </a:p>
          </p:txBody>
        </p:sp>
        <p:sp>
          <p:nvSpPr>
            <p:cNvPr id="13356" name="AutoShape 65"/>
            <p:cNvSpPr>
              <a:spLocks/>
            </p:cNvSpPr>
            <p:nvPr/>
          </p:nvSpPr>
          <p:spPr bwMode="auto">
            <a:xfrm>
              <a:off x="336" y="1584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86" name="Text Box 66"/>
          <p:cNvSpPr txBox="1">
            <a:spLocks noChangeArrowheads="1"/>
          </p:cNvSpPr>
          <p:nvPr/>
        </p:nvSpPr>
        <p:spPr bwMode="auto">
          <a:xfrm>
            <a:off x="714375" y="2895601"/>
            <a:ext cx="4597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>
                <a:latin typeface="Times New Roman" pitchFamily="18" charset="0"/>
              </a:rPr>
              <a:t>Построим </a:t>
            </a:r>
            <a:r>
              <a:rPr lang="ru-RU" sz="2000" b="1" dirty="0" smtClean="0">
                <a:latin typeface="Times New Roman" pitchFamily="18" charset="0"/>
              </a:rPr>
              <a:t>график  первого </a:t>
            </a:r>
            <a:r>
              <a:rPr lang="ru-RU" sz="2000" b="1" dirty="0">
                <a:latin typeface="Times New Roman" pitchFamily="18" charset="0"/>
              </a:rPr>
              <a:t>уравнения</a:t>
            </a:r>
            <a:endParaRPr lang="ru-RU" sz="2400" dirty="0">
              <a:latin typeface="Times New Roman" pitchFamily="18" charset="0"/>
            </a:endParaRPr>
          </a:p>
        </p:txBody>
      </p:sp>
      <p:grpSp>
        <p:nvGrpSpPr>
          <p:cNvPr id="8" name="Group 67"/>
          <p:cNvGrpSpPr>
            <a:grpSpLocks/>
          </p:cNvGrpSpPr>
          <p:nvPr/>
        </p:nvGrpSpPr>
        <p:grpSpPr bwMode="auto">
          <a:xfrm>
            <a:off x="1592263" y="3867449"/>
            <a:ext cx="1235075" cy="873125"/>
            <a:chOff x="422" y="2810"/>
            <a:chExt cx="778" cy="550"/>
          </a:xfrm>
        </p:grpSpPr>
        <p:sp>
          <p:nvSpPr>
            <p:cNvPr id="13345" name="Line 68"/>
            <p:cNvSpPr>
              <a:spLocks noChangeShapeType="1"/>
            </p:cNvSpPr>
            <p:nvPr/>
          </p:nvSpPr>
          <p:spPr bwMode="auto">
            <a:xfrm>
              <a:off x="624" y="29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6" name="Line 69"/>
            <p:cNvSpPr>
              <a:spLocks noChangeShapeType="1"/>
            </p:cNvSpPr>
            <p:nvPr/>
          </p:nvSpPr>
          <p:spPr bwMode="auto">
            <a:xfrm>
              <a:off x="432" y="307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7" name="Line 70"/>
            <p:cNvSpPr>
              <a:spLocks noChangeShapeType="1"/>
            </p:cNvSpPr>
            <p:nvPr/>
          </p:nvSpPr>
          <p:spPr bwMode="auto">
            <a:xfrm>
              <a:off x="912" y="29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8" name="Line 71"/>
            <p:cNvSpPr>
              <a:spLocks noChangeShapeType="1"/>
            </p:cNvSpPr>
            <p:nvPr/>
          </p:nvSpPr>
          <p:spPr bwMode="auto">
            <a:xfrm>
              <a:off x="1200" y="29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9" name="Text Box 72"/>
            <p:cNvSpPr txBox="1">
              <a:spLocks noChangeArrowheads="1"/>
            </p:cNvSpPr>
            <p:nvPr/>
          </p:nvSpPr>
          <p:spPr bwMode="auto">
            <a:xfrm>
              <a:off x="422" y="2810"/>
              <a:ext cx="2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i="1" dirty="0" err="1">
                  <a:latin typeface="Times New Roman" pitchFamily="18" charset="0"/>
                </a:rPr>
                <a:t>х</a:t>
              </a:r>
              <a:endParaRPr lang="ru-RU" sz="2400" i="1" dirty="0">
                <a:latin typeface="Times New Roman" pitchFamily="18" charset="0"/>
              </a:endParaRPr>
            </a:p>
          </p:txBody>
        </p:sp>
        <p:sp>
          <p:nvSpPr>
            <p:cNvPr id="13350" name="Text Box 73"/>
            <p:cNvSpPr txBox="1">
              <a:spLocks noChangeArrowheads="1"/>
            </p:cNvSpPr>
            <p:nvPr/>
          </p:nvSpPr>
          <p:spPr bwMode="auto">
            <a:xfrm>
              <a:off x="432" y="3024"/>
              <a:ext cx="2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i="1" dirty="0">
                  <a:latin typeface="Times New Roman" pitchFamily="18" charset="0"/>
                </a:rPr>
                <a:t>у</a:t>
              </a:r>
            </a:p>
          </p:txBody>
        </p:sp>
        <p:sp>
          <p:nvSpPr>
            <p:cNvPr id="13351" name="Text Box 74"/>
            <p:cNvSpPr txBox="1">
              <a:spLocks noChangeArrowheads="1"/>
            </p:cNvSpPr>
            <p:nvPr/>
          </p:nvSpPr>
          <p:spPr bwMode="auto">
            <a:xfrm>
              <a:off x="672" y="28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3352" name="Text Box 75"/>
            <p:cNvSpPr txBox="1">
              <a:spLocks noChangeArrowheads="1"/>
            </p:cNvSpPr>
            <p:nvPr/>
          </p:nvSpPr>
          <p:spPr bwMode="auto">
            <a:xfrm>
              <a:off x="662" y="305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353" name="Text Box 76"/>
            <p:cNvSpPr txBox="1">
              <a:spLocks noChangeArrowheads="1"/>
            </p:cNvSpPr>
            <p:nvPr/>
          </p:nvSpPr>
          <p:spPr bwMode="auto">
            <a:xfrm>
              <a:off x="912" y="2832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3354" name="Text Box 77"/>
            <p:cNvSpPr txBox="1">
              <a:spLocks noChangeArrowheads="1"/>
            </p:cNvSpPr>
            <p:nvPr/>
          </p:nvSpPr>
          <p:spPr bwMode="auto">
            <a:xfrm>
              <a:off x="960" y="307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0</a:t>
              </a:r>
            </a:p>
          </p:txBody>
        </p:sp>
      </p:grpSp>
      <p:sp>
        <p:nvSpPr>
          <p:cNvPr id="30798" name="Text Box 78"/>
          <p:cNvSpPr txBox="1">
            <a:spLocks noChangeArrowheads="1"/>
          </p:cNvSpPr>
          <p:nvPr/>
        </p:nvSpPr>
        <p:spPr bwMode="auto">
          <a:xfrm>
            <a:off x="1575498" y="3424537"/>
            <a:ext cx="13003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400" i="1" dirty="0">
                <a:latin typeface="Times New Roman" pitchFamily="18" charset="0"/>
              </a:rPr>
              <a:t>у = </a:t>
            </a:r>
            <a:r>
              <a:rPr lang="ru-RU" sz="2400" i="1" dirty="0" err="1">
                <a:latin typeface="Times New Roman" pitchFamily="18" charset="0"/>
              </a:rPr>
              <a:t>х</a:t>
            </a:r>
            <a:r>
              <a:rPr lang="ru-RU" sz="2400" i="1" dirty="0"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</a:rPr>
              <a:t>+ 2</a:t>
            </a:r>
          </a:p>
        </p:txBody>
      </p:sp>
      <p:sp>
        <p:nvSpPr>
          <p:cNvPr id="30799" name="Text Box 79"/>
          <p:cNvSpPr txBox="1">
            <a:spLocks noChangeArrowheads="1"/>
          </p:cNvSpPr>
          <p:nvPr/>
        </p:nvSpPr>
        <p:spPr bwMode="auto">
          <a:xfrm>
            <a:off x="714375" y="4800601"/>
            <a:ext cx="46418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>
                <a:latin typeface="Times New Roman" pitchFamily="18" charset="0"/>
              </a:rPr>
              <a:t>Построим </a:t>
            </a:r>
            <a:r>
              <a:rPr lang="ru-RU" sz="2000" b="1" dirty="0" smtClean="0">
                <a:latin typeface="Times New Roman" pitchFamily="18" charset="0"/>
              </a:rPr>
              <a:t>график  второго </a:t>
            </a:r>
            <a:r>
              <a:rPr lang="ru-RU" sz="2000" b="1" dirty="0">
                <a:latin typeface="Times New Roman" pitchFamily="18" charset="0"/>
              </a:rPr>
              <a:t>уравнения</a:t>
            </a:r>
          </a:p>
        </p:txBody>
      </p:sp>
      <p:sp>
        <p:nvSpPr>
          <p:cNvPr id="30800" name="Text Box 80"/>
          <p:cNvSpPr txBox="1">
            <a:spLocks noChangeArrowheads="1"/>
          </p:cNvSpPr>
          <p:nvPr/>
        </p:nvSpPr>
        <p:spPr bwMode="auto">
          <a:xfrm>
            <a:off x="1620838" y="5300990"/>
            <a:ext cx="1435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400" i="1" dirty="0">
                <a:latin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</a:rPr>
              <a:t> = 10 – </a:t>
            </a:r>
            <a:r>
              <a:rPr lang="ru-RU" sz="2400" i="1" dirty="0" err="1">
                <a:latin typeface="Times New Roman" pitchFamily="18" charset="0"/>
              </a:rPr>
              <a:t>х</a:t>
            </a:r>
            <a:endParaRPr lang="ru-RU" sz="2400" i="1" dirty="0">
              <a:latin typeface="Times New Roman" pitchFamily="18" charset="0"/>
            </a:endParaRPr>
          </a:p>
        </p:txBody>
      </p:sp>
      <p:grpSp>
        <p:nvGrpSpPr>
          <p:cNvPr id="9" name="Group 81"/>
          <p:cNvGrpSpPr>
            <a:grpSpLocks/>
          </p:cNvGrpSpPr>
          <p:nvPr/>
        </p:nvGrpSpPr>
        <p:grpSpPr bwMode="auto">
          <a:xfrm>
            <a:off x="1584325" y="5788265"/>
            <a:ext cx="1266825" cy="873125"/>
            <a:chOff x="432" y="3648"/>
            <a:chExt cx="798" cy="550"/>
          </a:xfrm>
        </p:grpSpPr>
        <p:sp>
          <p:nvSpPr>
            <p:cNvPr id="13335" name="Line 82"/>
            <p:cNvSpPr>
              <a:spLocks noChangeShapeType="1"/>
            </p:cNvSpPr>
            <p:nvPr/>
          </p:nvSpPr>
          <p:spPr bwMode="auto">
            <a:xfrm>
              <a:off x="634" y="376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6" name="Line 83"/>
            <p:cNvSpPr>
              <a:spLocks noChangeShapeType="1"/>
            </p:cNvSpPr>
            <p:nvPr/>
          </p:nvSpPr>
          <p:spPr bwMode="auto">
            <a:xfrm>
              <a:off x="442" y="391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7" name="Line 84"/>
            <p:cNvSpPr>
              <a:spLocks noChangeShapeType="1"/>
            </p:cNvSpPr>
            <p:nvPr/>
          </p:nvSpPr>
          <p:spPr bwMode="auto">
            <a:xfrm>
              <a:off x="922" y="376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8" name="Line 85"/>
            <p:cNvSpPr>
              <a:spLocks noChangeShapeType="1"/>
            </p:cNvSpPr>
            <p:nvPr/>
          </p:nvSpPr>
          <p:spPr bwMode="auto">
            <a:xfrm>
              <a:off x="1210" y="376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9" name="Text Box 86"/>
            <p:cNvSpPr txBox="1">
              <a:spLocks noChangeArrowheads="1"/>
            </p:cNvSpPr>
            <p:nvPr/>
          </p:nvSpPr>
          <p:spPr bwMode="auto">
            <a:xfrm>
              <a:off x="432" y="3648"/>
              <a:ext cx="2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i="1" dirty="0" err="1">
                  <a:latin typeface="Times New Roman" pitchFamily="18" charset="0"/>
                </a:rPr>
                <a:t>х</a:t>
              </a:r>
              <a:endParaRPr lang="ru-RU" sz="2400" i="1" dirty="0">
                <a:latin typeface="Times New Roman" pitchFamily="18" charset="0"/>
              </a:endParaRPr>
            </a:p>
          </p:txBody>
        </p:sp>
        <p:sp>
          <p:nvSpPr>
            <p:cNvPr id="13340" name="Text Box 87"/>
            <p:cNvSpPr txBox="1">
              <a:spLocks noChangeArrowheads="1"/>
            </p:cNvSpPr>
            <p:nvPr/>
          </p:nvSpPr>
          <p:spPr bwMode="auto">
            <a:xfrm>
              <a:off x="442" y="3862"/>
              <a:ext cx="2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i="1" dirty="0">
                  <a:latin typeface="Times New Roman" pitchFamily="18" charset="0"/>
                </a:rPr>
                <a:t>у</a:t>
              </a:r>
            </a:p>
          </p:txBody>
        </p:sp>
        <p:sp>
          <p:nvSpPr>
            <p:cNvPr id="13341" name="Text Box 88"/>
            <p:cNvSpPr txBox="1">
              <a:spLocks noChangeArrowheads="1"/>
            </p:cNvSpPr>
            <p:nvPr/>
          </p:nvSpPr>
          <p:spPr bwMode="auto">
            <a:xfrm>
              <a:off x="682" y="367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3342" name="Text Box 89"/>
            <p:cNvSpPr txBox="1">
              <a:spLocks noChangeArrowheads="1"/>
            </p:cNvSpPr>
            <p:nvPr/>
          </p:nvSpPr>
          <p:spPr bwMode="auto">
            <a:xfrm>
              <a:off x="576" y="3888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dirty="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3343" name="Text Box 90"/>
            <p:cNvSpPr txBox="1">
              <a:spLocks noChangeArrowheads="1"/>
            </p:cNvSpPr>
            <p:nvPr/>
          </p:nvSpPr>
          <p:spPr bwMode="auto">
            <a:xfrm>
              <a:off x="922" y="3670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3344" name="Text Box 91"/>
            <p:cNvSpPr txBox="1">
              <a:spLocks noChangeArrowheads="1"/>
            </p:cNvSpPr>
            <p:nvPr/>
          </p:nvSpPr>
          <p:spPr bwMode="auto">
            <a:xfrm>
              <a:off x="970" y="391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0</a:t>
              </a:r>
            </a:p>
          </p:txBody>
        </p:sp>
      </p:grpSp>
      <p:sp>
        <p:nvSpPr>
          <p:cNvPr id="30812" name="Text Box 92"/>
          <p:cNvSpPr txBox="1">
            <a:spLocks noChangeArrowheads="1"/>
          </p:cNvSpPr>
          <p:nvPr/>
        </p:nvSpPr>
        <p:spPr bwMode="auto">
          <a:xfrm>
            <a:off x="5486400" y="6172200"/>
            <a:ext cx="21884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</a:rPr>
              <a:t>Ответ: (4; 6)</a:t>
            </a:r>
          </a:p>
        </p:txBody>
      </p:sp>
      <p:sp>
        <p:nvSpPr>
          <p:cNvPr id="93" name="Заголовок 1"/>
          <p:cNvSpPr txBox="1">
            <a:spLocks/>
          </p:cNvSpPr>
          <p:nvPr/>
        </p:nvSpPr>
        <p:spPr>
          <a:xfrm>
            <a:off x="942976" y="214290"/>
            <a:ext cx="11001374" cy="857256"/>
          </a:xfrm>
          <a:prstGeom prst="rect">
            <a:avLst/>
          </a:prstGeom>
          <a:noFill/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4400" b="1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Решение системы графическим способом</a:t>
            </a:r>
          </a:p>
        </p:txBody>
      </p:sp>
      <p:sp>
        <p:nvSpPr>
          <p:cNvPr id="30782" name="AutoShape 62"/>
          <p:cNvSpPr>
            <a:spLocks noChangeArrowheads="1"/>
          </p:cNvSpPr>
          <p:nvPr/>
        </p:nvSpPr>
        <p:spPr bwMode="auto">
          <a:xfrm>
            <a:off x="3381356" y="785794"/>
            <a:ext cx="1600200" cy="762000"/>
          </a:xfrm>
          <a:prstGeom prst="cloudCallout">
            <a:avLst>
              <a:gd name="adj1" fmla="val -49903"/>
              <a:gd name="adj2" fmla="val 49792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dirty="0">
                <a:latin typeface="Times New Roman" pitchFamily="18" charset="0"/>
              </a:rPr>
              <a:t>Выразим у</a:t>
            </a:r>
          </a:p>
          <a:p>
            <a:pPr algn="ctr" eaLnBrk="0" hangingPunct="0"/>
            <a:r>
              <a:rPr lang="ru-RU" dirty="0">
                <a:solidFill>
                  <a:schemeClr val="tx2"/>
                </a:solidFill>
                <a:latin typeface="Times New Roman" pitchFamily="18" charset="0"/>
              </a:rPr>
              <a:t>через</a:t>
            </a:r>
            <a:r>
              <a:rPr lang="ru-RU" dirty="0">
                <a:latin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</a:rPr>
              <a:t>х</a:t>
            </a:r>
            <a:endParaRPr lang="ru-RU" dirty="0">
              <a:latin typeface="Times New Roman" pitchFamily="18" charset="0"/>
            </a:endParaRPr>
          </a:p>
        </p:txBody>
      </p:sp>
      <p:pic>
        <p:nvPicPr>
          <p:cNvPr id="94" name="Picture 11" descr="Z:\newtek\_backgrounds_1.02\Tim\powerpoint templates\61-80\library\elements\librarian_searching_for_book_hg_clr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36856" y="4648200"/>
            <a:ext cx="16319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0055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07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07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07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0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0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0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0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0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0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2" grpId="0" animBg="1"/>
      <p:bldP spid="30773" grpId="0" animBg="1"/>
      <p:bldP spid="30774" grpId="0" animBg="1"/>
      <p:bldP spid="30775" grpId="0" animBg="1"/>
      <p:bldP spid="30776" grpId="0" animBg="1"/>
      <p:bldP spid="30777" grpId="0" animBg="1"/>
      <p:bldP spid="30778" grpId="0" animBg="1"/>
      <p:bldP spid="30786" grpId="0"/>
      <p:bldP spid="30798" grpId="0"/>
      <p:bldP spid="30799" grpId="0"/>
      <p:bldP spid="30800" grpId="0"/>
      <p:bldP spid="30812" grpId="0"/>
      <p:bldP spid="3078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4000" b="1" i="1" dirty="0">
                <a:solidFill>
                  <a:schemeClr val="tx2"/>
                </a:solidFill>
              </a:rPr>
              <a:t>Алгоритм решения системы уравнений графическим способом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85838" y="1700213"/>
            <a:ext cx="10672762" cy="4443411"/>
          </a:xfrm>
          <a:noFill/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1</a:t>
            </a:r>
            <a:r>
              <a:rPr lang="ru-RU" b="1" i="1" dirty="0" smtClean="0">
                <a:solidFill>
                  <a:schemeClr val="tx2"/>
                </a:solidFill>
              </a:rPr>
              <a:t>.  Приводим оба уравнения к виду линейной функции   </a:t>
            </a:r>
            <a:r>
              <a:rPr lang="ru-RU" sz="40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40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4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40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2200" b="1" i="1" dirty="0" smtClean="0">
                <a:solidFill>
                  <a:schemeClr val="tx2"/>
                </a:solidFill>
              </a:rPr>
              <a:t>2.  Составляем расчётные таблицы для каждой функции.</a:t>
            </a:r>
          </a:p>
          <a:p>
            <a:pPr>
              <a:buNone/>
            </a:pPr>
            <a:r>
              <a:rPr lang="ru-RU" sz="2200" b="1" i="1" dirty="0" smtClean="0">
                <a:solidFill>
                  <a:schemeClr val="tx2"/>
                </a:solidFill>
              </a:rPr>
              <a:t>3.   Строим графики функций в одной координатной плоскости.</a:t>
            </a:r>
          </a:p>
          <a:p>
            <a:pPr>
              <a:buNone/>
            </a:pPr>
            <a:r>
              <a:rPr lang="ru-RU" sz="2200" b="1" i="1" dirty="0" smtClean="0">
                <a:solidFill>
                  <a:schemeClr val="tx2"/>
                </a:solidFill>
              </a:rPr>
              <a:t>4.   Определяем число решений:</a:t>
            </a:r>
          </a:p>
          <a:p>
            <a:r>
              <a:rPr lang="ru-RU" sz="2200" b="1" i="1" dirty="0" smtClean="0">
                <a:solidFill>
                  <a:schemeClr val="tx2"/>
                </a:solidFill>
              </a:rPr>
              <a:t>Если прямые пересекаются, то одно решение пара чисел (</a:t>
            </a:r>
            <a:r>
              <a:rPr lang="ru-RU" sz="2200" b="1" i="1" dirty="0" err="1" smtClean="0">
                <a:solidFill>
                  <a:schemeClr val="tx2"/>
                </a:solidFill>
              </a:rPr>
              <a:t>х</a:t>
            </a:r>
            <a:r>
              <a:rPr lang="ru-RU" sz="2200" b="1" i="1" dirty="0" smtClean="0">
                <a:solidFill>
                  <a:schemeClr val="tx2"/>
                </a:solidFill>
              </a:rPr>
              <a:t> ; у) – координаты точки пересечения;</a:t>
            </a:r>
          </a:p>
          <a:p>
            <a:r>
              <a:rPr lang="ru-RU" sz="2200" b="1" i="1" dirty="0" smtClean="0">
                <a:solidFill>
                  <a:schemeClr val="tx2"/>
                </a:solidFill>
              </a:rPr>
              <a:t> Если прямые параллельны, то нет решений;</a:t>
            </a:r>
          </a:p>
          <a:p>
            <a:r>
              <a:rPr lang="ru-RU" sz="2200" b="1" i="1" dirty="0" smtClean="0">
                <a:solidFill>
                  <a:schemeClr val="tx2"/>
                </a:solidFill>
              </a:rPr>
              <a:t> Если прямые совпадают, то бесконечно много решений.</a:t>
            </a:r>
          </a:p>
          <a:p>
            <a:pPr>
              <a:buNone/>
            </a:pPr>
            <a:r>
              <a:rPr lang="ru-RU" sz="2200" b="1" i="1" dirty="0" smtClean="0">
                <a:solidFill>
                  <a:schemeClr val="tx2"/>
                </a:solidFill>
              </a:rPr>
              <a:t>5.   Записываем ответ.</a:t>
            </a:r>
          </a:p>
        </p:txBody>
      </p:sp>
      <p:pic>
        <p:nvPicPr>
          <p:cNvPr id="5" name="Picture 9" descr="librarian_pushing_book_cart_hg_clr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33461" y="3390900"/>
            <a:ext cx="297180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77343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0263" y="800100"/>
            <a:ext cx="7853362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4832351" y="996313"/>
            <a:ext cx="4860925" cy="48974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5989638" y="4999038"/>
            <a:ext cx="107950" cy="10795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7391400" y="2097088"/>
            <a:ext cx="107950" cy="10795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7353301" y="3550812"/>
            <a:ext cx="107950" cy="1079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5972673" y="2099739"/>
            <a:ext cx="107950" cy="1079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5603875" y="996313"/>
            <a:ext cx="2447925" cy="486092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6885554" y="3032919"/>
            <a:ext cx="142875" cy="144462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6956992" y="3140601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6043613" y="3105150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9" name="Text Box 15"/>
          <p:cNvSpPr txBox="1">
            <a:spLocks noChangeArrowheads="1"/>
          </p:cNvSpPr>
          <p:nvPr/>
        </p:nvSpPr>
        <p:spPr bwMode="auto">
          <a:xfrm>
            <a:off x="2424114" y="1089026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110" name="Text Box 16"/>
          <p:cNvSpPr txBox="1">
            <a:spLocks noChangeArrowheads="1"/>
          </p:cNvSpPr>
          <p:nvPr/>
        </p:nvSpPr>
        <p:spPr bwMode="auto">
          <a:xfrm>
            <a:off x="487364" y="806849"/>
            <a:ext cx="17684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1" name="Text Box 17"/>
          <p:cNvSpPr txBox="1">
            <a:spLocks noChangeArrowheads="1"/>
          </p:cNvSpPr>
          <p:nvPr/>
        </p:nvSpPr>
        <p:spPr bwMode="auto">
          <a:xfrm>
            <a:off x="471489" y="3705226"/>
            <a:ext cx="3241676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2" name="Text Box 18"/>
          <p:cNvSpPr txBox="1">
            <a:spLocks noChangeArrowheads="1"/>
          </p:cNvSpPr>
          <p:nvPr/>
        </p:nvSpPr>
        <p:spPr bwMode="auto">
          <a:xfrm>
            <a:off x="2424113" y="1304926"/>
            <a:ext cx="468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endParaRPr lang="ru-RU" b="1"/>
          </a:p>
        </p:txBody>
      </p:sp>
      <p:sp>
        <p:nvSpPr>
          <p:cNvPr id="4113" name="Text Box 19"/>
          <p:cNvSpPr txBox="1">
            <a:spLocks noChangeArrowheads="1"/>
          </p:cNvSpPr>
          <p:nvPr/>
        </p:nvSpPr>
        <p:spPr bwMode="auto">
          <a:xfrm>
            <a:off x="2892426" y="1304926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y</a:t>
            </a:r>
            <a:endParaRPr lang="ru-RU" b="1"/>
          </a:p>
        </p:txBody>
      </p:sp>
      <p:sp>
        <p:nvSpPr>
          <p:cNvPr id="4114" name="Text Box 20"/>
          <p:cNvSpPr txBox="1">
            <a:spLocks noChangeArrowheads="1"/>
          </p:cNvSpPr>
          <p:nvPr/>
        </p:nvSpPr>
        <p:spPr bwMode="auto">
          <a:xfrm>
            <a:off x="2459038" y="1736726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0</a:t>
            </a:r>
            <a:endParaRPr lang="ru-RU" b="1"/>
          </a:p>
        </p:txBody>
      </p:sp>
      <p:sp>
        <p:nvSpPr>
          <p:cNvPr id="4115" name="Text Box 21"/>
          <p:cNvSpPr txBox="1">
            <a:spLocks noChangeArrowheads="1"/>
          </p:cNvSpPr>
          <p:nvPr/>
        </p:nvSpPr>
        <p:spPr bwMode="auto">
          <a:xfrm>
            <a:off x="2459038" y="2133601"/>
            <a:ext cx="468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</a:t>
            </a:r>
            <a:endParaRPr lang="ru-RU" b="1"/>
          </a:p>
        </p:txBody>
      </p:sp>
      <p:sp>
        <p:nvSpPr>
          <p:cNvPr id="4116" name="Text Box 22"/>
          <p:cNvSpPr txBox="1">
            <a:spLocks noChangeArrowheads="1"/>
          </p:cNvSpPr>
          <p:nvPr/>
        </p:nvSpPr>
        <p:spPr bwMode="auto">
          <a:xfrm>
            <a:off x="2459038" y="4041776"/>
            <a:ext cx="468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endParaRPr lang="ru-RU" b="1"/>
          </a:p>
        </p:txBody>
      </p:sp>
      <p:sp>
        <p:nvSpPr>
          <p:cNvPr id="4117" name="Text Box 23"/>
          <p:cNvSpPr txBox="1">
            <a:spLocks noChangeArrowheads="1"/>
          </p:cNvSpPr>
          <p:nvPr/>
        </p:nvSpPr>
        <p:spPr bwMode="auto">
          <a:xfrm>
            <a:off x="2927351" y="4041776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y</a:t>
            </a:r>
            <a:endParaRPr lang="ru-RU" b="1"/>
          </a:p>
        </p:txBody>
      </p:sp>
      <p:sp>
        <p:nvSpPr>
          <p:cNvPr id="4118" name="Text Box 24"/>
          <p:cNvSpPr txBox="1">
            <a:spLocks noChangeArrowheads="1"/>
          </p:cNvSpPr>
          <p:nvPr/>
        </p:nvSpPr>
        <p:spPr bwMode="auto">
          <a:xfrm>
            <a:off x="2424113" y="4529934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0</a:t>
            </a:r>
            <a:endParaRPr lang="ru-RU" b="1"/>
          </a:p>
        </p:txBody>
      </p:sp>
      <p:sp>
        <p:nvSpPr>
          <p:cNvPr id="4119" name="Text Box 25"/>
          <p:cNvSpPr txBox="1">
            <a:spLocks noChangeArrowheads="1"/>
          </p:cNvSpPr>
          <p:nvPr/>
        </p:nvSpPr>
        <p:spPr bwMode="auto">
          <a:xfrm>
            <a:off x="2424113" y="4868863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</a:t>
            </a:r>
            <a:endParaRPr lang="ru-RU" b="1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2927351" y="1736726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</a:t>
            </a:r>
            <a:endParaRPr lang="ru-RU" b="1"/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2927351" y="2133601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0</a:t>
            </a:r>
            <a:endParaRPr lang="ru-RU" b="1"/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2785269" y="4551364"/>
            <a:ext cx="725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b="1" dirty="0"/>
              <a:t>3</a:t>
            </a:r>
            <a:endParaRPr lang="ru-RU" b="1" dirty="0"/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2963863" y="4868863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</a:t>
            </a:r>
            <a:endParaRPr lang="ru-RU" b="1"/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6059488" y="1665289"/>
            <a:ext cx="971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A(0;3)</a:t>
            </a:r>
            <a:endParaRPr lang="ru-RU" sz="2000" b="1">
              <a:solidFill>
                <a:schemeClr val="accent2"/>
              </a:solidFill>
            </a:endParaRP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7391400" y="2997201"/>
            <a:ext cx="971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B(3;0)</a:t>
            </a:r>
            <a:endParaRPr lang="ru-RU" sz="2000" b="1">
              <a:solidFill>
                <a:schemeClr val="accent2"/>
              </a:solidFill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6203951" y="4652963"/>
            <a:ext cx="1247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C(0;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>
                <a:solidFill>
                  <a:schemeClr val="folHlink"/>
                </a:solidFill>
              </a:rPr>
              <a:t>3)</a:t>
            </a:r>
            <a:endParaRPr lang="ru-RU" sz="2000" b="1">
              <a:solidFill>
                <a:schemeClr val="folHlink"/>
              </a:solidFill>
            </a:endParaRP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7608889" y="1700214"/>
            <a:ext cx="1081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D(3;3)</a:t>
            </a:r>
            <a:endParaRPr lang="ru-RU" sz="2000" b="1">
              <a:solidFill>
                <a:schemeClr val="folHlink"/>
              </a:solidFill>
            </a:endParaRP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7262814" y="2560639"/>
            <a:ext cx="1081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M(2;1)</a:t>
            </a:r>
            <a:endParaRPr lang="ru-RU" sz="2000" b="1">
              <a:solidFill>
                <a:srgbClr val="FF0000"/>
              </a:solidFill>
            </a:endParaRP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6678614" y="3678238"/>
            <a:ext cx="674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X=2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5332414" y="2840038"/>
            <a:ext cx="674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</a:rPr>
              <a:t>у </a:t>
            </a:r>
            <a:r>
              <a:rPr lang="en-US" b="1">
                <a:solidFill>
                  <a:srgbClr val="FF0000"/>
                </a:solidFill>
              </a:rPr>
              <a:t>=1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4131" name="AutoShape 37"/>
          <p:cNvSpPr>
            <a:spLocks/>
          </p:cNvSpPr>
          <p:nvPr/>
        </p:nvSpPr>
        <p:spPr bwMode="auto">
          <a:xfrm>
            <a:off x="9730582" y="368297"/>
            <a:ext cx="177800" cy="609600"/>
          </a:xfrm>
          <a:prstGeom prst="leftBrace">
            <a:avLst>
              <a:gd name="adj1" fmla="val 2857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7583490" y="6078541"/>
            <a:ext cx="306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Ответ: (2; 1)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92251" y="-138901"/>
            <a:ext cx="10372725" cy="1185860"/>
          </a:xfrm>
          <a:gradFill rotWithShape="1">
            <a:gsLst>
              <a:gs pos="0">
                <a:schemeClr val="accent1">
                  <a:alpha val="12999"/>
                </a:schemeClr>
              </a:gs>
              <a:gs pos="100000">
                <a:schemeClr val="bg1">
                  <a:alpha val="4999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ru-RU" sz="2400" b="1" dirty="0">
                <a:solidFill>
                  <a:srgbClr val="7030A0"/>
                </a:solidFill>
              </a:rPr>
              <a:t>Графический метод  решения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>
                <a:solidFill>
                  <a:srgbClr val="7030A0"/>
                </a:solidFill>
              </a:rPr>
              <a:t>системы</a:t>
            </a:r>
            <a:r>
              <a:rPr lang="ru-RU" sz="2400" dirty="0"/>
              <a:t>       </a:t>
            </a:r>
            <a:r>
              <a:rPr lang="ru-RU" sz="2400" dirty="0" smtClean="0"/>
              <a:t>                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542869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3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5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5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3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3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3000"/>
                                        <p:tgtEl>
                                          <p:spTgt spid="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3000" fill="hold"/>
                                        <p:tgtEl>
                                          <p:spTgt spid="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 animBg="1"/>
      <p:bldP spid="5128" grpId="0" animBg="1"/>
      <p:bldP spid="5129" grpId="0" animBg="1"/>
      <p:bldP spid="5130" grpId="0" animBg="1"/>
      <p:bldP spid="5132" grpId="0" animBg="1"/>
      <p:bldP spid="5131" grpId="0" animBg="1"/>
      <p:bldP spid="5133" grpId="0" animBg="1"/>
      <p:bldP spid="5134" grpId="0" animBg="1"/>
      <p:bldP spid="4110" grpId="0"/>
      <p:bldP spid="4111" grpId="0"/>
      <p:bldP spid="5150" grpId="0"/>
      <p:bldP spid="51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С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5087" y="531018"/>
            <a:ext cx="7515225" cy="479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2540000" y="3187701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Y=0,5x-1</a:t>
            </a:r>
            <a:endParaRPr lang="ru-RU" sz="2000" b="1"/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2603500" y="579438"/>
            <a:ext cx="13003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Y=0,5x+2</a:t>
            </a:r>
            <a:endParaRPr lang="ru-RU" sz="2000" b="1"/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2768600" y="850901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x</a:t>
            </a:r>
            <a:endParaRPr lang="ru-RU" sz="2000" b="1"/>
          </a:p>
        </p:txBody>
      </p:sp>
      <p:sp>
        <p:nvSpPr>
          <p:cNvPr id="5126" name="Text Box 10"/>
          <p:cNvSpPr txBox="1">
            <a:spLocks noChangeArrowheads="1"/>
          </p:cNvSpPr>
          <p:nvPr/>
        </p:nvSpPr>
        <p:spPr bwMode="auto">
          <a:xfrm>
            <a:off x="2744788" y="3532189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x</a:t>
            </a:r>
            <a:endParaRPr lang="ru-RU" sz="2000" b="1"/>
          </a:p>
        </p:txBody>
      </p:sp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3238500" y="850901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ru-RU" sz="2000" b="1"/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3263900" y="3530601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ru-RU" sz="2000" b="1"/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2755900" y="1244601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0</a:t>
            </a:r>
            <a:endParaRPr lang="ru-RU" sz="2000" b="1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213100" y="1244601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2</a:t>
            </a:r>
            <a:endParaRPr lang="ru-RU" sz="2000" b="1"/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2768600" y="1651001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2</a:t>
            </a:r>
            <a:endParaRPr lang="ru-RU" sz="2000" b="1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238500" y="1663701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3</a:t>
            </a:r>
            <a:endParaRPr lang="ru-RU" sz="2000" b="1"/>
          </a:p>
        </p:txBody>
      </p:sp>
      <p:sp>
        <p:nvSpPr>
          <p:cNvPr id="5133" name="Text Box 17"/>
          <p:cNvSpPr txBox="1">
            <a:spLocks noChangeArrowheads="1"/>
          </p:cNvSpPr>
          <p:nvPr/>
        </p:nvSpPr>
        <p:spPr bwMode="auto">
          <a:xfrm>
            <a:off x="2717800" y="3898901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0</a:t>
            </a:r>
            <a:endParaRPr lang="ru-RU" sz="2000" b="1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175000" y="3911601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-1</a:t>
            </a:r>
            <a:endParaRPr lang="ru-RU" sz="2000" b="1"/>
          </a:p>
        </p:txBody>
      </p:sp>
      <p:sp>
        <p:nvSpPr>
          <p:cNvPr id="5135" name="Text Box 19"/>
          <p:cNvSpPr txBox="1">
            <a:spLocks noChangeArrowheads="1"/>
          </p:cNvSpPr>
          <p:nvPr/>
        </p:nvSpPr>
        <p:spPr bwMode="auto">
          <a:xfrm>
            <a:off x="2743200" y="4305301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2</a:t>
            </a:r>
            <a:endParaRPr lang="ru-RU" sz="2000" b="1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225800" y="4279901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0</a:t>
            </a:r>
            <a:endParaRPr lang="ru-RU" sz="2000" b="1"/>
          </a:p>
        </p:txBody>
      </p:sp>
      <p:sp>
        <p:nvSpPr>
          <p:cNvPr id="8213" name="AutoShape 21"/>
          <p:cNvSpPr>
            <a:spLocks noChangeArrowheads="1"/>
          </p:cNvSpPr>
          <p:nvPr/>
        </p:nvSpPr>
        <p:spPr bwMode="auto">
          <a:xfrm>
            <a:off x="6251575" y="2054225"/>
            <a:ext cx="109538" cy="101600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7131050" y="1614488"/>
            <a:ext cx="109538" cy="101600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6253164" y="3384550"/>
            <a:ext cx="109537" cy="101600"/>
          </a:xfrm>
          <a:prstGeom prst="flowChartConnector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6" name="AutoShape 24"/>
          <p:cNvSpPr>
            <a:spLocks noChangeArrowheads="1"/>
          </p:cNvSpPr>
          <p:nvPr/>
        </p:nvSpPr>
        <p:spPr bwMode="auto">
          <a:xfrm>
            <a:off x="7134225" y="2927350"/>
            <a:ext cx="109538" cy="101600"/>
          </a:xfrm>
          <a:prstGeom prst="flowChartConnector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 flipV="1">
            <a:off x="3700463" y="476250"/>
            <a:ext cx="5829300" cy="2933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V="1">
            <a:off x="3670300" y="1525588"/>
            <a:ext cx="6438900" cy="3238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3" name="AutoShape 28"/>
          <p:cNvSpPr>
            <a:spLocks/>
          </p:cNvSpPr>
          <p:nvPr/>
        </p:nvSpPr>
        <p:spPr bwMode="auto">
          <a:xfrm>
            <a:off x="157958" y="1436748"/>
            <a:ext cx="190500" cy="698500"/>
          </a:xfrm>
          <a:prstGeom prst="leftBrace">
            <a:avLst>
              <a:gd name="adj1" fmla="val 3055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5160397" y="1651001"/>
            <a:ext cx="11388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2"/>
                </a:solidFill>
              </a:rPr>
              <a:t>A(0;2)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400800" y="1130300"/>
            <a:ext cx="105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B(2;3)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4889500" y="3086100"/>
            <a:ext cx="1206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C(0;-1)</a:t>
            </a:r>
            <a:endParaRPr lang="ru-RU" sz="2400">
              <a:solidFill>
                <a:schemeClr val="hlink"/>
              </a:solidFill>
            </a:endParaRP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6520070" y="2387601"/>
            <a:ext cx="11634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hlink"/>
                </a:solidFill>
              </a:rPr>
              <a:t>D(2;0)</a:t>
            </a:r>
            <a:endParaRPr lang="ru-RU" sz="2400" dirty="0">
              <a:solidFill>
                <a:schemeClr val="hlink"/>
              </a:solidFill>
            </a:endParaRPr>
          </a:p>
        </p:txBody>
      </p:sp>
      <p:sp>
        <p:nvSpPr>
          <p:cNvPr id="5148" name="Text Box 34"/>
          <p:cNvSpPr txBox="1">
            <a:spLocks noChangeArrowheads="1"/>
          </p:cNvSpPr>
          <p:nvPr/>
        </p:nvSpPr>
        <p:spPr bwMode="auto">
          <a:xfrm>
            <a:off x="2133600" y="5384801"/>
            <a:ext cx="4559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49" name="Rectangle 35"/>
          <p:cNvSpPr>
            <a:spLocks noChangeArrowheads="1"/>
          </p:cNvSpPr>
          <p:nvPr/>
        </p:nvSpPr>
        <p:spPr bwMode="auto">
          <a:xfrm>
            <a:off x="284958" y="388144"/>
            <a:ext cx="2013742" cy="2197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>
                <a:solidFill>
                  <a:schemeClr val="tx2"/>
                </a:solidFill>
              </a:rPr>
              <a:t>Решим систему уравнений</a:t>
            </a:r>
            <a:r>
              <a:rPr lang="en-US" b="1" dirty="0">
                <a:solidFill>
                  <a:schemeClr val="tx2"/>
                </a:solidFill>
              </a:rPr>
              <a:t>:</a:t>
            </a:r>
            <a:r>
              <a:rPr lang="en-US" sz="2000" dirty="0">
                <a:solidFill>
                  <a:schemeClr val="tx2"/>
                </a:solidFill>
              </a:rPr>
              <a:t>        </a:t>
            </a:r>
            <a:r>
              <a:rPr lang="en-US" sz="2000" b="1" dirty="0">
                <a:solidFill>
                  <a:schemeClr val="tx2"/>
                </a:solidFill>
              </a:rPr>
              <a:t>Y= 0</a:t>
            </a:r>
            <a:r>
              <a:rPr lang="ru-RU" sz="2000" b="1" dirty="0">
                <a:solidFill>
                  <a:schemeClr val="tx2"/>
                </a:solidFill>
              </a:rPr>
              <a:t>,5</a:t>
            </a:r>
            <a:r>
              <a:rPr lang="en-US" sz="2000" b="1" dirty="0">
                <a:solidFill>
                  <a:schemeClr val="tx2"/>
                </a:solidFill>
              </a:rPr>
              <a:t>x+2</a:t>
            </a:r>
            <a:r>
              <a:rPr lang="en-US" sz="2000" dirty="0">
                <a:solidFill>
                  <a:schemeClr val="tx2"/>
                </a:solidFill>
              </a:rPr>
              <a:t>                                                    </a:t>
            </a:r>
            <a:r>
              <a:rPr lang="en-US" sz="2000" b="1" dirty="0">
                <a:solidFill>
                  <a:schemeClr val="tx2"/>
                </a:solidFill>
              </a:rPr>
              <a:t>Y=</a:t>
            </a:r>
            <a:r>
              <a:rPr lang="ru-RU" sz="2000" b="1" dirty="0">
                <a:solidFill>
                  <a:schemeClr val="tx2"/>
                </a:solidFill>
              </a:rPr>
              <a:t> </a:t>
            </a:r>
            <a:r>
              <a:rPr lang="en-US" sz="2000" b="1" dirty="0">
                <a:solidFill>
                  <a:schemeClr val="tx2"/>
                </a:solidFill>
              </a:rPr>
              <a:t>0,5x-1 </a:t>
            </a:r>
            <a:br>
              <a:rPr lang="en-US" sz="2000" b="1" dirty="0">
                <a:solidFill>
                  <a:schemeClr val="tx2"/>
                </a:solidFill>
              </a:rPr>
            </a:b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8397875" y="4153912"/>
            <a:ext cx="3670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tx2"/>
                </a:solidFill>
              </a:rPr>
              <a:t>Графики функций параллельны и не пересекаются.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4292600" y="5600700"/>
            <a:ext cx="59690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Ответ: </a:t>
            </a:r>
            <a:r>
              <a:rPr lang="ru-RU" sz="2400" b="1" dirty="0">
                <a:solidFill>
                  <a:srgbClr val="FF0000"/>
                </a:solidFill>
              </a:rPr>
              <a:t>Система не имеет решений.</a:t>
            </a:r>
          </a:p>
          <a:p>
            <a:pPr>
              <a:spcBef>
                <a:spcPct val="5000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12266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8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8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8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8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3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 animBg="1"/>
      <p:bldP spid="8214" grpId="0" animBg="1"/>
      <p:bldP spid="8215" grpId="0" animBg="1"/>
      <p:bldP spid="8216" grpId="0" animBg="1"/>
      <p:bldP spid="8218" grpId="0" animBg="1"/>
      <p:bldP spid="82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9013" y="890588"/>
            <a:ext cx="7745412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184151"/>
            <a:ext cx="7556500" cy="612775"/>
          </a:xfrm>
        </p:spPr>
        <p:txBody>
          <a:bodyPr/>
          <a:lstStyle/>
          <a:p>
            <a:pPr algn="l" eaLnBrk="1" hangingPunct="1">
              <a:lnSpc>
                <a:spcPct val="50000"/>
              </a:lnSpc>
            </a:pPr>
            <a:r>
              <a:rPr lang="ru-RU" sz="2000"/>
              <a:t>                                                                      </a:t>
            </a:r>
            <a:r>
              <a:rPr lang="ru-RU" sz="2800"/>
              <a:t> </a:t>
            </a:r>
            <a:r>
              <a:rPr lang="ru-RU" sz="4000"/>
              <a:t> 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5541963" y="2524125"/>
            <a:ext cx="107950" cy="10795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6464300" y="1601788"/>
            <a:ext cx="107950" cy="10795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4635500" y="3427413"/>
            <a:ext cx="107950" cy="1079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6024563" y="2071688"/>
            <a:ext cx="107950" cy="1079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Text Box 13"/>
          <p:cNvSpPr txBox="1">
            <a:spLocks noChangeArrowheads="1"/>
          </p:cNvSpPr>
          <p:nvPr/>
        </p:nvSpPr>
        <p:spPr bwMode="auto">
          <a:xfrm>
            <a:off x="2424114" y="1089026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153" name="Text Box 14"/>
          <p:cNvSpPr txBox="1">
            <a:spLocks noChangeArrowheads="1"/>
          </p:cNvSpPr>
          <p:nvPr/>
        </p:nvSpPr>
        <p:spPr bwMode="auto">
          <a:xfrm>
            <a:off x="2387600" y="908051"/>
            <a:ext cx="1081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Y=x+3</a:t>
            </a:r>
            <a:endParaRPr lang="ru-RU" b="1"/>
          </a:p>
        </p:txBody>
      </p:sp>
      <p:sp>
        <p:nvSpPr>
          <p:cNvPr id="6154" name="Text Box 15"/>
          <p:cNvSpPr txBox="1">
            <a:spLocks noChangeArrowheads="1"/>
          </p:cNvSpPr>
          <p:nvPr/>
        </p:nvSpPr>
        <p:spPr bwMode="auto">
          <a:xfrm>
            <a:off x="2424114" y="3752851"/>
            <a:ext cx="1081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Y=x</a:t>
            </a:r>
            <a:r>
              <a:rPr lang="ru-RU" b="1"/>
              <a:t>+</a:t>
            </a:r>
            <a:r>
              <a:rPr lang="en-US" b="1"/>
              <a:t>3</a:t>
            </a:r>
            <a:endParaRPr lang="ru-RU" b="1"/>
          </a:p>
        </p:txBody>
      </p:sp>
      <p:sp>
        <p:nvSpPr>
          <p:cNvPr id="6155" name="Text Box 16"/>
          <p:cNvSpPr txBox="1">
            <a:spLocks noChangeArrowheads="1"/>
          </p:cNvSpPr>
          <p:nvPr/>
        </p:nvSpPr>
        <p:spPr bwMode="auto">
          <a:xfrm>
            <a:off x="2424113" y="1304926"/>
            <a:ext cx="468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endParaRPr lang="ru-RU" b="1"/>
          </a:p>
        </p:txBody>
      </p:sp>
      <p:sp>
        <p:nvSpPr>
          <p:cNvPr id="6156" name="Text Box 17"/>
          <p:cNvSpPr txBox="1">
            <a:spLocks noChangeArrowheads="1"/>
          </p:cNvSpPr>
          <p:nvPr/>
        </p:nvSpPr>
        <p:spPr bwMode="auto">
          <a:xfrm>
            <a:off x="2892426" y="1304926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y</a:t>
            </a:r>
            <a:endParaRPr lang="ru-RU" b="1"/>
          </a:p>
        </p:txBody>
      </p:sp>
      <p:sp>
        <p:nvSpPr>
          <p:cNvPr id="6157" name="Text Box 18"/>
          <p:cNvSpPr txBox="1">
            <a:spLocks noChangeArrowheads="1"/>
          </p:cNvSpPr>
          <p:nvPr/>
        </p:nvSpPr>
        <p:spPr bwMode="auto">
          <a:xfrm>
            <a:off x="2459038" y="1736726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0</a:t>
            </a:r>
            <a:endParaRPr lang="ru-RU" b="1"/>
          </a:p>
        </p:txBody>
      </p:sp>
      <p:sp>
        <p:nvSpPr>
          <p:cNvPr id="6158" name="Text Box 19"/>
          <p:cNvSpPr txBox="1">
            <a:spLocks noChangeArrowheads="1"/>
          </p:cNvSpPr>
          <p:nvPr/>
        </p:nvSpPr>
        <p:spPr bwMode="auto">
          <a:xfrm>
            <a:off x="2459038" y="2133601"/>
            <a:ext cx="468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-</a:t>
            </a:r>
            <a:r>
              <a:rPr lang="en-US" b="1"/>
              <a:t>3</a:t>
            </a:r>
            <a:endParaRPr lang="ru-RU" b="1"/>
          </a:p>
        </p:txBody>
      </p:sp>
      <p:sp>
        <p:nvSpPr>
          <p:cNvPr id="6159" name="Text Box 20"/>
          <p:cNvSpPr txBox="1">
            <a:spLocks noChangeArrowheads="1"/>
          </p:cNvSpPr>
          <p:nvPr/>
        </p:nvSpPr>
        <p:spPr bwMode="auto">
          <a:xfrm>
            <a:off x="2459038" y="4041776"/>
            <a:ext cx="468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endParaRPr lang="ru-RU" b="1"/>
          </a:p>
        </p:txBody>
      </p:sp>
      <p:sp>
        <p:nvSpPr>
          <p:cNvPr id="6160" name="Text Box 21"/>
          <p:cNvSpPr txBox="1">
            <a:spLocks noChangeArrowheads="1"/>
          </p:cNvSpPr>
          <p:nvPr/>
        </p:nvSpPr>
        <p:spPr bwMode="auto">
          <a:xfrm>
            <a:off x="2927351" y="4041776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y</a:t>
            </a:r>
            <a:endParaRPr lang="ru-RU" b="1"/>
          </a:p>
        </p:txBody>
      </p:sp>
      <p:sp>
        <p:nvSpPr>
          <p:cNvPr id="6161" name="Text Box 22"/>
          <p:cNvSpPr txBox="1">
            <a:spLocks noChangeArrowheads="1"/>
          </p:cNvSpPr>
          <p:nvPr/>
        </p:nvSpPr>
        <p:spPr bwMode="auto">
          <a:xfrm>
            <a:off x="2424113" y="4437063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</a:t>
            </a:r>
          </a:p>
        </p:txBody>
      </p:sp>
      <p:sp>
        <p:nvSpPr>
          <p:cNvPr id="6162" name="Text Box 23"/>
          <p:cNvSpPr txBox="1">
            <a:spLocks noChangeArrowheads="1"/>
          </p:cNvSpPr>
          <p:nvPr/>
        </p:nvSpPr>
        <p:spPr bwMode="auto">
          <a:xfrm>
            <a:off x="2424113" y="4868863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-1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2927351" y="1736726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</a:t>
            </a:r>
            <a:endParaRPr lang="ru-RU" b="1"/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2927351" y="2133601"/>
            <a:ext cx="46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0</a:t>
            </a:r>
            <a:endParaRPr lang="ru-RU" b="1"/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2927351" y="4437063"/>
            <a:ext cx="468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4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2963863" y="4868863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2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5005388" y="1703389"/>
            <a:ext cx="971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A(0;3)</a:t>
            </a:r>
            <a:endParaRPr lang="ru-RU" sz="2000" b="1">
              <a:solidFill>
                <a:schemeClr val="accent2"/>
              </a:solidFill>
            </a:endParaRP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3441700" y="2895601"/>
            <a:ext cx="1149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B(</a:t>
            </a:r>
            <a:r>
              <a:rPr lang="ru-RU" sz="2000" b="1">
                <a:solidFill>
                  <a:schemeClr val="accent2"/>
                </a:solidFill>
              </a:rPr>
              <a:t>-</a:t>
            </a:r>
            <a:r>
              <a:rPr lang="en-US" sz="2000" b="1">
                <a:solidFill>
                  <a:schemeClr val="accent2"/>
                </a:solidFill>
              </a:rPr>
              <a:t>3;0)</a:t>
            </a:r>
            <a:endParaRPr lang="ru-RU" sz="2000" b="1">
              <a:solidFill>
                <a:schemeClr val="accent2"/>
              </a:solidFill>
            </a:endParaRP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4337050" y="2112964"/>
            <a:ext cx="1081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C(</a:t>
            </a:r>
            <a:r>
              <a:rPr lang="ru-RU" sz="2000" b="1">
                <a:solidFill>
                  <a:schemeClr val="folHlink"/>
                </a:solidFill>
              </a:rPr>
              <a:t>-1</a:t>
            </a:r>
            <a:r>
              <a:rPr lang="en-US" sz="2000" b="1">
                <a:solidFill>
                  <a:schemeClr val="folHlink"/>
                </a:solidFill>
              </a:rPr>
              <a:t>;</a:t>
            </a:r>
            <a:r>
              <a:rPr lang="ru-RU" sz="2000" b="1">
                <a:solidFill>
                  <a:schemeClr val="folHlink"/>
                </a:solidFill>
              </a:rPr>
              <a:t>2</a:t>
            </a:r>
            <a:r>
              <a:rPr lang="en-US" sz="2000" b="1">
                <a:solidFill>
                  <a:schemeClr val="folHlink"/>
                </a:solidFill>
              </a:rPr>
              <a:t>)</a:t>
            </a:r>
            <a:endParaRPr lang="ru-RU" sz="2000" b="1">
              <a:solidFill>
                <a:schemeClr val="folHlink"/>
              </a:solidFill>
            </a:endParaRP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6021389" y="938214"/>
            <a:ext cx="1081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D(</a:t>
            </a:r>
            <a:r>
              <a:rPr lang="ru-RU" sz="2000" b="1">
                <a:solidFill>
                  <a:schemeClr val="folHlink"/>
                </a:solidFill>
              </a:rPr>
              <a:t>1</a:t>
            </a:r>
            <a:r>
              <a:rPr lang="en-US" sz="2000" b="1">
                <a:solidFill>
                  <a:schemeClr val="folHlink"/>
                </a:solidFill>
              </a:rPr>
              <a:t>;</a:t>
            </a:r>
            <a:r>
              <a:rPr lang="ru-RU" sz="2000" b="1">
                <a:solidFill>
                  <a:schemeClr val="folHlink"/>
                </a:solidFill>
              </a:rPr>
              <a:t>4</a:t>
            </a:r>
            <a:r>
              <a:rPr lang="en-US" sz="2000" b="1">
                <a:solidFill>
                  <a:schemeClr val="folHlink"/>
                </a:solidFill>
              </a:rPr>
              <a:t>)</a:t>
            </a:r>
            <a:endParaRPr lang="ru-RU" sz="2000" b="1">
              <a:solidFill>
                <a:schemeClr val="folHlink"/>
              </a:solidFill>
            </a:endParaRPr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 flipV="1">
            <a:off x="3365500" y="901700"/>
            <a:ext cx="3924300" cy="39243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 flipV="1">
            <a:off x="3354388" y="903288"/>
            <a:ext cx="3924300" cy="39243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9369425" y="870933"/>
            <a:ext cx="254000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/>
              <a:t>Система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/>
              <a:t>     Y=x+3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/>
              <a:t>     Y=x+3</a:t>
            </a:r>
            <a:endParaRPr lang="ru-RU" sz="2400" dirty="0"/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7975600" y="4119564"/>
            <a:ext cx="35433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tx2"/>
                </a:solidFill>
              </a:rPr>
              <a:t>Графики функций совпадают.</a:t>
            </a:r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485775" y="5905501"/>
            <a:ext cx="114157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tx2"/>
                </a:solidFill>
              </a:rPr>
              <a:t>Ответ: система имеет бесконечное множество   решений</a:t>
            </a:r>
          </a:p>
        </p:txBody>
      </p:sp>
      <p:sp>
        <p:nvSpPr>
          <p:cNvPr id="6177" name="AutoShape 35"/>
          <p:cNvSpPr>
            <a:spLocks/>
          </p:cNvSpPr>
          <p:nvPr/>
        </p:nvSpPr>
        <p:spPr bwMode="auto">
          <a:xfrm>
            <a:off x="9582150" y="1484313"/>
            <a:ext cx="215900" cy="901700"/>
          </a:xfrm>
          <a:prstGeom prst="leftBrace">
            <a:avLst>
              <a:gd name="adj1" fmla="val 3480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387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0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3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  <p:bldP spid="10247" grpId="0" animBg="1"/>
      <p:bldP spid="10248" grpId="0" animBg="1"/>
      <p:bldP spid="10264" grpId="0"/>
      <p:bldP spid="10278" grpId="0" animBg="1"/>
      <p:bldP spid="10279" grpId="0" animBg="1"/>
      <p:bldP spid="10281" grpId="0"/>
      <p:bldP spid="10283" grpId="0"/>
    </p:bldLst>
  </p:timing>
</p:sld>
</file>

<file path=ppt/theme/theme1.xml><?xml version="1.0" encoding="utf-8"?>
<a:theme xmlns:a="http://schemas.openxmlformats.org/drawingml/2006/main" name="Sheer Green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04C4809-32CE-4D76-8837-BF87A221E8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прозрачной зеленой рамкой (широкоэкранный формат)</Template>
  <TotalTime>0</TotalTime>
  <Words>547</Words>
  <Application>Microsoft Office PowerPoint</Application>
  <PresentationFormat>Произвольный</PresentationFormat>
  <Paragraphs>153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Sheer Green 16x9</vt:lpstr>
      <vt:lpstr>Слайд 1</vt:lpstr>
      <vt:lpstr>   Цель урока: Научить решать систему уравнений с двумя  переменными графическим методом.  Рассмотреть частные случаи решения системы линейных уравнений.  </vt:lpstr>
      <vt:lpstr>Что называют системой уравнений?  Рассмотрим два линейных уравнения: 1) y – 2x = – 3         2) x + y = 3  </vt:lpstr>
      <vt:lpstr>Слайд 4</vt:lpstr>
      <vt:lpstr>Слайд 5</vt:lpstr>
      <vt:lpstr>Алгоритм решения системы уравнений графическим способом</vt:lpstr>
      <vt:lpstr>Графический метод  решения системы                          x + y = 3                                                                                                y – 2x = – 3 </vt:lpstr>
      <vt:lpstr>Слайд 8</vt:lpstr>
      <vt:lpstr>                                                                        </vt:lpstr>
      <vt:lpstr>Слайд 10</vt:lpstr>
      <vt:lpstr>Слайд 11</vt:lpstr>
      <vt:lpstr>  Решите систему уравнений  графическим способом 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2014-10-19T09:52:23Z</dcterms:created>
  <dcterms:modified xsi:type="dcterms:W3CDTF">2020-04-06T17:45:11Z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1087099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  <property fmtid="{D5CDD505-2E9C-101B-9397-08002B2CF9AE}" pid="5" name="_TemplateID">
    <vt:lpwstr>TC029208979991</vt:lpwstr>
  </property>
</Properties>
</file>