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3" r:id="rId3"/>
    <p:sldId id="260" r:id="rId4"/>
    <p:sldId id="290" r:id="rId5"/>
    <p:sldId id="292" r:id="rId6"/>
    <p:sldId id="294" r:id="rId7"/>
    <p:sldId id="295" r:id="rId8"/>
    <p:sldId id="296" r:id="rId9"/>
    <p:sldId id="297" r:id="rId10"/>
    <p:sldId id="298" r:id="rId11"/>
    <p:sldId id="29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0" r:id="rId20"/>
    <p:sldId id="281" r:id="rId21"/>
    <p:sldId id="278" r:id="rId22"/>
    <p:sldId id="279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0D61D-CE46-4292-B679-85CC1C4F1652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0D61D-CE46-4292-B679-85CC1C4F1652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0D61D-CE46-4292-B679-85CC1C4F1652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0D61D-CE46-4292-B679-85CC1C4F1652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0D61D-CE46-4292-B679-85CC1C4F1652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0D61D-CE46-4292-B679-85CC1C4F1652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0D61D-CE46-4292-B679-85CC1C4F1652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0D61D-CE46-4292-B679-85CC1C4F1652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0D61D-CE46-4292-B679-85CC1C4F1652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0D61D-CE46-4292-B679-85CC1C4F1652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0D61D-CE46-4292-B679-85CC1C4F1652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F80D61D-CE46-4292-B679-85CC1C4F1652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260648"/>
            <a:ext cx="740664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Дети с задержкой психического развития </a:t>
            </a:r>
            <a:endParaRPr lang="ru-RU" dirty="0"/>
          </a:p>
        </p:txBody>
      </p:sp>
      <p:pic>
        <p:nvPicPr>
          <p:cNvPr id="1026" name="Picture 2" descr="C:\Users\user\Desktop\Дети с зпр\157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3240360" cy="2593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Дети с зпр\db385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240360" cy="2593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Дети с зпр\child_psychologi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3461291" cy="2044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0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88640"/>
            <a:ext cx="7406640" cy="1080120"/>
          </a:xfrm>
        </p:spPr>
        <p:txBody>
          <a:bodyPr>
            <a:normAutofit fontScale="90000"/>
          </a:bodyPr>
          <a:lstStyle/>
          <a:p>
            <a:r>
              <a:rPr lang="ru-RU" sz="2900" b="1" dirty="0">
                <a:effectLst/>
              </a:rPr>
              <a:t>Речь: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836712"/>
            <a:ext cx="7579568" cy="568863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- характерен </a:t>
            </a:r>
            <a:r>
              <a:rPr lang="ru-RU" sz="2000" b="1" dirty="0"/>
              <a:t>бедный словарный </a:t>
            </a:r>
            <a:r>
              <a:rPr lang="ru-RU" sz="2000" b="1" dirty="0" smtClean="0"/>
              <a:t>запас;</a:t>
            </a:r>
          </a:p>
          <a:p>
            <a:r>
              <a:rPr lang="ru-RU" sz="2000" b="1" dirty="0" smtClean="0"/>
              <a:t>- нарушено звукопроизношение;</a:t>
            </a:r>
          </a:p>
          <a:p>
            <a:r>
              <a:rPr lang="ru-RU" sz="2000" b="1" dirty="0" smtClean="0"/>
              <a:t>- небогато </a:t>
            </a:r>
            <a:r>
              <a:rPr lang="ru-RU" sz="2000" b="1" dirty="0"/>
              <a:t>сформирована лексико-грамматическая сторона </a:t>
            </a:r>
            <a:r>
              <a:rPr lang="ru-RU" sz="2000" b="1" dirty="0" smtClean="0"/>
              <a:t>речи; </a:t>
            </a:r>
          </a:p>
          <a:p>
            <a:r>
              <a:rPr lang="ru-RU" sz="2000" b="1" dirty="0" smtClean="0"/>
              <a:t>- наличие </a:t>
            </a:r>
            <a:r>
              <a:rPr lang="ru-RU" sz="2000" b="1" dirty="0" err="1" smtClean="0"/>
              <a:t>аграмматизмов</a:t>
            </a:r>
            <a:r>
              <a:rPr lang="ru-RU" sz="2000" b="1" dirty="0" smtClean="0"/>
              <a:t>;</a:t>
            </a:r>
          </a:p>
          <a:p>
            <a:r>
              <a:rPr lang="ru-RU" sz="2000" b="1" dirty="0" smtClean="0"/>
              <a:t>- трудности в формировании связной речи;</a:t>
            </a:r>
          </a:p>
          <a:p>
            <a:r>
              <a:rPr lang="ru-RU" sz="2000" b="1" dirty="0" smtClean="0"/>
              <a:t>- дефекты </a:t>
            </a:r>
            <a:r>
              <a:rPr lang="ru-RU" sz="2000" b="1" dirty="0"/>
              <a:t>артикуляционного аппарата.</a:t>
            </a:r>
          </a:p>
        </p:txBody>
      </p:sp>
      <p:pic>
        <p:nvPicPr>
          <p:cNvPr id="5122" name="Picture 2" descr="http://www.domashniy.ru/f/upload/media/97680/illu_article_cont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3438162" cy="2556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omatologist.org/uploads/posts/2012-01/1326805022_molchu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3609019"/>
            <a:ext cx="2952328" cy="266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43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1187624" y="332657"/>
            <a:ext cx="7746826" cy="6120532"/>
          </a:xfrm>
        </p:spPr>
        <p:txBody>
          <a:bodyPr>
            <a:normAutofit fontScale="97500"/>
          </a:bodyPr>
          <a:lstStyle/>
          <a:p>
            <a:pPr algn="just"/>
            <a:r>
              <a:rPr lang="ru-RU" sz="2400" b="1" dirty="0" smtClean="0"/>
              <a:t>Игровая деятельность </a:t>
            </a:r>
            <a:r>
              <a:rPr lang="ru-RU" sz="2400" dirty="0" smtClean="0"/>
              <a:t>детей с ЗПР. У детей есть интерес к игре и к игрушкам, но с трудом возникает замысел игры, сюжеты игр тяготеют стереотипам, преимущественно затрагивают бытовую тематику.</a:t>
            </a:r>
          </a:p>
          <a:p>
            <a:pPr algn="just"/>
            <a:r>
              <a:rPr lang="ru-RU" sz="2400" dirty="0" smtClean="0"/>
              <a:t>Незрелость </a:t>
            </a:r>
            <a:r>
              <a:rPr lang="ru-RU" sz="2400" b="1" dirty="0" smtClean="0"/>
              <a:t>эмоционально-волевой сферы </a:t>
            </a:r>
            <a:r>
              <a:rPr lang="ru-RU" sz="2400" dirty="0" smtClean="0"/>
              <a:t>детей с ЗПР. Дети отличаются, как правило, эмоциональной неустойчивостью. Они с трудом приспосабливаются к детскому коллективу, им свойственны колебания настроения и повышенная утомляемость.</a:t>
            </a:r>
          </a:p>
          <a:p>
            <a:pPr algn="just"/>
            <a:r>
              <a:rPr lang="ru-RU" sz="2400" b="1" dirty="0" smtClean="0"/>
              <a:t>Двигательная сфера </a:t>
            </a:r>
            <a:r>
              <a:rPr lang="ru-RU" sz="2400" dirty="0" smtClean="0"/>
              <a:t>детей с ЗПР. У них не наблюдается тяжелых двигательных расстройств, однако, при более пристальном рассмотрении обнаруживается отставание в физическом развитии, несформированность техники в основных видах движений, недостаточность таких двигательных качеств как точность, выносливость, гибкость, ловкость, сила, координация.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«Найди два одинаковых предмета»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15841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24744"/>
            <a:ext cx="13681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052736"/>
            <a:ext cx="9361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124744"/>
            <a:ext cx="12241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6" name="Группа 34"/>
          <p:cNvGrpSpPr>
            <a:grpSpLocks/>
          </p:cNvGrpSpPr>
          <p:nvPr/>
        </p:nvGrpSpPr>
        <p:grpSpPr bwMode="auto">
          <a:xfrm>
            <a:off x="1979712" y="3140968"/>
            <a:ext cx="5423569" cy="1179041"/>
            <a:chOff x="0" y="0"/>
            <a:chExt cx="2905125" cy="600075"/>
          </a:xfrm>
        </p:grpSpPr>
        <p:sp>
          <p:nvSpPr>
            <p:cNvPr id="35" name="Блок-схема: извлечение 5"/>
            <p:cNvSpPr>
              <a:spLocks noChangeArrowheads="1"/>
            </p:cNvSpPr>
            <p:nvPr/>
          </p:nvSpPr>
          <p:spPr bwMode="auto">
            <a:xfrm>
              <a:off x="0" y="0"/>
              <a:ext cx="533400" cy="581025"/>
            </a:xfrm>
            <a:prstGeom prst="flowChartExtract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Поле 7"/>
            <p:cNvSpPr txBox="1">
              <a:spLocks noChangeArrowheads="1"/>
            </p:cNvSpPr>
            <p:nvPr/>
          </p:nvSpPr>
          <p:spPr bwMode="auto">
            <a:xfrm>
              <a:off x="1552575" y="0"/>
              <a:ext cx="590550" cy="581025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Блок-схема: извлечение 8"/>
            <p:cNvSpPr>
              <a:spLocks noChangeArrowheads="1"/>
            </p:cNvSpPr>
            <p:nvPr/>
          </p:nvSpPr>
          <p:spPr bwMode="auto">
            <a:xfrm>
              <a:off x="2371725" y="0"/>
              <a:ext cx="533400" cy="581025"/>
            </a:xfrm>
            <a:prstGeom prst="flowChartExtract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Овал 9"/>
            <p:cNvSpPr>
              <a:spLocks noChangeArrowheads="1"/>
            </p:cNvSpPr>
            <p:nvPr/>
          </p:nvSpPr>
          <p:spPr bwMode="auto">
            <a:xfrm>
              <a:off x="685800" y="0"/>
              <a:ext cx="571500" cy="600075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4" name="Рисунок 13" descr="Описание: Описание: E:\Мои документы\4 ДОКУМЕНТАЦИЯ\Дидактическо-методические наработки\раскраски\687.gif"/>
          <p:cNvPicPr/>
          <p:nvPr/>
        </p:nvPicPr>
        <p:blipFill>
          <a:blip r:embed="rId6" cstate="print"/>
          <a:srcRect l="4721" t="6383" r="9360" b="8511"/>
          <a:stretch>
            <a:fillRect/>
          </a:stretch>
        </p:blipFill>
        <p:spPr bwMode="auto">
          <a:xfrm>
            <a:off x="1475656" y="4869160"/>
            <a:ext cx="115544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Описание: Описание: E:\Мои документы\4 ДОКУМЕНТАЦИЯ\Дидактическо-методические наработки\раскраски\687.gif"/>
          <p:cNvPicPr/>
          <p:nvPr/>
        </p:nvPicPr>
        <p:blipFill>
          <a:blip r:embed="rId7" cstate="print"/>
          <a:srcRect l="4721" t="6383" r="9360" b="8511"/>
          <a:stretch>
            <a:fillRect/>
          </a:stretch>
        </p:blipFill>
        <p:spPr bwMode="auto">
          <a:xfrm>
            <a:off x="3275856" y="5229200"/>
            <a:ext cx="72008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Описание: Описание: E:\Мои документы\4 ДОКУМЕНТАЦИЯ\Дидактическо-методические наработки\раскраски\687.gif"/>
          <p:cNvPicPr/>
          <p:nvPr/>
        </p:nvPicPr>
        <p:blipFill>
          <a:blip r:embed="rId8" cstate="print"/>
          <a:srcRect l="4721" t="6383" r="9360" b="8511"/>
          <a:stretch>
            <a:fillRect/>
          </a:stretch>
        </p:blipFill>
        <p:spPr bwMode="auto">
          <a:xfrm>
            <a:off x="4427984" y="4653136"/>
            <a:ext cx="136815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Описание: Описание: E:\Мои документы\4 ДОКУМЕНТАЦИЯ\Дидактическо-методические наработки\раскраски\687.gif"/>
          <p:cNvPicPr/>
          <p:nvPr/>
        </p:nvPicPr>
        <p:blipFill>
          <a:blip r:embed="rId9" cstate="print"/>
          <a:srcRect l="4721" t="6383" r="9360" b="8511"/>
          <a:stretch>
            <a:fillRect/>
          </a:stretch>
        </p:blipFill>
        <p:spPr bwMode="auto">
          <a:xfrm>
            <a:off x="6012160" y="4941168"/>
            <a:ext cx="11521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Описание: Описание: E:\Мои документы\4 ДОКУМЕНТАЦИЯ\Дидактическо-методические наработки\раскраски\687.gif"/>
          <p:cNvPicPr/>
          <p:nvPr/>
        </p:nvPicPr>
        <p:blipFill>
          <a:blip r:embed="rId10" cstate="print"/>
          <a:srcRect l="4721" t="6383" r="9360" b="8511"/>
          <a:stretch>
            <a:fillRect/>
          </a:stretch>
        </p:blipFill>
        <p:spPr bwMode="auto">
          <a:xfrm>
            <a:off x="7524328" y="5157192"/>
            <a:ext cx="86409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«Выкладывание из палочек»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8434" name="Picture 2" descr="http://img1.liveinternet.ru/images/attach/c/6/90/323/90323967_4979214_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142984"/>
            <a:ext cx="6657975" cy="470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«Исключение лишнего»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2483768" y="1484784"/>
            <a:ext cx="532859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06613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«Найди отличия»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6386" name="Picture 2" descr="http://bebygarden.ru/wp-content/uploads/2014/04/n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357298"/>
            <a:ext cx="6500858" cy="4851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9221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«Нанизывание бусинок»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5362" name="Picture 2" descr="http://www.maam.ru/upload/blogs/4e06147e0e612c76bd07057754a63f7c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00174"/>
            <a:ext cx="619129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«Назови животных»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705678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704856" cy="9941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«Скопируй»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2050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57790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9221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«Скопируй»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307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573848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9221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«Найди тень»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2" cstate="print"/>
          <a:srcRect t="3255"/>
          <a:stretch>
            <a:fillRect/>
          </a:stretch>
        </p:blipFill>
        <p:spPr bwMode="auto">
          <a:xfrm>
            <a:off x="2771800" y="1268759"/>
            <a:ext cx="4104456" cy="487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9221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«Найди тень»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63367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«Найди дорожку»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26" name="Рисунок 18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2123728" y="1484784"/>
            <a:ext cx="5472608" cy="436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«Воспроизведение геометрических фигур»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http://www.poznayka.ru/uploads/color/thumbs/figu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79" y="1785926"/>
            <a:ext cx="6322925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«Назови предмет»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84784"/>
            <a:ext cx="47525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«Назови предмет»</a:t>
            </a:r>
            <a:endParaRPr lang="ru-RU" sz="3600" dirty="0"/>
          </a:p>
        </p:txBody>
      </p:sp>
      <p:pic>
        <p:nvPicPr>
          <p:cNvPr id="6146" name="Picture 2" descr="https://img-fotki.yandex.ru/get/4703/talalaeva-maria.52/0_56789_b181941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7447205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«Что слышно?»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s://encrypted-tbn3.gstatic.com/images?q=tbn:ANd9GcRa-iJMaOr9HBrTZpquzj8Enf_fTSRp13SxqoYml57YDRhsv2pm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6877417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9221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«Узнай по голосу»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102" name="Picture 6" descr="http://invisibleon.ru/wp-content/uploads/2011/07/social-circle-6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14488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«Кто знает, пусть дальше считает»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074" name="AutoShape 2" descr="data:image/jpeg;base64,/9j/4AAQSkZJRgABAQAAAQABAAD/2wCEAAkGBxQTEhUUEhQWFRUXGBsaFhgXGBwYHxwfGhgYHBkYIR4dHCggHR0lHRsYITIhJSkrLi4uFx8zODMsNygtLisBCgoKDg0OGxAQGzQmICQsLDQsLDAsLCwsLCwvLCwsLCw0Ly8sLCw0LCwsLC8sLy0sLCwsLCwsLCwsLCwsLCwsLP/AABEIAKsBJgMBEQACEQEDEQH/xAAcAAACAgMBAQAAAAAAAAAAAAAABgUHAgMECAH/xABLEAACAQIDBgMEBgYHBQgDAAABAgMAEQQSIQUGMUFRYRNxgQciMpEjQlKCocEUYnKSsbIzQ1OiwtHSFTRjc5MXJIPD4eLw8VSjs//EABsBAAEFAQEAAAAAAAAAAAAAAAACAwQFBgEH/8QAOxEAAQMCBAIIBQIGAgIDAAAAAQACAwQRBRIhMUFRE2FxgZGhsdEiMsHh8AZCFBUjM1LxYnI0Q1Oiwv/aAAwDAQACEQMRAD8AvGhCKELi2rtaDDJnxEqRLwBY2uegHEnsKUxjnnK0XPUhKGK9rGBU2RZ5O6oAP77Kfwqe3Cql3C3aQk5wtuA9qWAkNmMkPeRNPmhYD1tSZMMqWC+W/Zr90ZwnHB4tJUDxOsiNqrIQwPkRpUEgg2KUt1cQihCKEJf21jmMhiRiqqBnKmxJbULfiABY6anMOFtc5juKyUxbFCbOOpPIcFIhjDtSlV9vyI9p0xEMTfDKZiyjoHs14r9eHUiqkV9Y5n9KfM7i2wB7rjXu16k5kZfVqk0w6h0ZQM5dLN9bV1F83E6ceovTGF1FRLXR5nk663J24hKka0MOid69AUFFCEUIRQhQG1N5ArFIVEjA2ZibIp4EaasR0GnK4NSYaV8muwTUkzWacVDvtnEHUy27Iigf3gx/GpooYxvdRzUPRHtrEL/W5uzopH90KfxrjqGM7FAqHcVP7G26sxyOMklr2vcMBxKn8jY+Y1qDNA6I67c1JjkD9lMUwnEUIRQhR+1dtQYbL48qx575c2gNuOvAcRx60tkbnmzRfsSmsc75RdZ4Ha0E39DNFJ+w6t/A1xzS02cLLjmlpsQu2kriKEIoQihCKEIoQihCKEKH3qxpjgIU2eQhFINjrcsQeRCBiD1Ap2Fmd4CkUsXSyhvDj2JE/RYx9RBb9UVb5G8lpOjZa1h4Jt3J2aY1eXLkEmUKoFrhb++R3LG3YA87CrqXtc/4dgqCulZJJZmwTNUdQkUISZ7QN+VwK+FFlfEsLhTwQHg72/BdL24gVOoqF1S7k0bn6Dr9ElzrKkNoY6SeQyzO0kh4s3ToOQHYWFaiGCOFuVgt9U0Tdc9PLiKEKW3b3inwMniQNoT78ZPuP5jkbcGGo7jQw6uijqBroeB/OC6HWXoHd3bUeMw6TxcG4qeKsPiQ9wf86ycsTonljtwngbqTptdWvETBEZ2NlUEk9gLmgm26Eh7Q2kIl8SUhWkYs17m19SLDVsosoGl7DUC5GFhppMbxFwZt/wDkaD823KlySNp4szlnsbGxYsMMPKxlCljHKqqHHA5St7C5AvdrXFxrWhrf0hHFGLXB4G9xfr+1lFhr2yE24cNl3bAgUyxBFCIqtIABl5BQLDgbyE/dqmwCnf8AxkjpN2C3fe3oCpU7hlFuKb62SiIoQihCg96seY0WNDZ5Li40KqPjYd9VXtnvyp+mi6R9jsmpX5GpVRQAABYDQAfwq7Asq9fPFW+XMM3S4v8AKi6FlQhY+OUZWQFnQhwFBY2HHgDYEXW/61MVOQsLXHdOxZs1wFYkUgZQym4IBBHMHUGqRWCzoQihCqj2ysfHw45CNyPVlv8AyirzBh857PqrfCx857Pqq8ZAeIB86uyLixVsdRYqQw22cTGLR4iZR0EjW+V7VGdRwO3YPT0Ud1LC7do9PRd67548afpUnyQ/xSmv5bTf4+Z903/AQf4+Z91M7lSYvHYxPGnmeKIiSS7ELcfAthZblrG1uCtUGvip6ePKxvxHv056+CiVkcMMdmt1Pp+aK4qpFUooQihCKEIoQkTeLHeNObfBFdF7tf6Q/MBfuHrVlRx2bnPFXmGwZWdIePojd7Zvjy3YXijILfrNxVPIaMfujUE1yrmsMg71zEanKOibud+z7p7quVIihCg98t4VwOFaYgF/hiU/Wc3sPIak9gafpoHTyBjePkOa4TYLzticQ8jtJIxd3JZ2PEk8/wD05AAVsoo2xsDG7BMHVSGwdhviW+ssamzuFL/dAA1NvQfIGrxPFW0Yyt1edhy6z7KRBAZDfgrD2bu3glX3YUktoWkGdr8wcw909rDyrGzYjVyuu+Q9xsPAK0ZBE0aBcW0t1MPOPoomga3uuqhV+8lxx8ge9SKXF6qndcuzDiCb+fBNyUsbxoLKusXhXido5BZ0NmHH1B5gixB6Gt1TVDKiISs2P5ZVL2Fji0p99i+1SmKkw5+CVM47PHbl3Qm5/wCGKqsahGVso7D6j6+KUw8Fc9Z9OKD3lxHwQj6xzP8AsqdB6tl8wGqlx6r6ClLRu/QdnHy0709AzM7sSD7R9iS4rCFYdZFJIX7QIsQO/D0vWe/TuIx0dQ7pDZr25b8tQfDSx7U5VQmRotwN1DeyHZEuDJln4rmyRjViWUAC31V4ks1hw41u6nFaWCjymQHW+hvwtYcyerRV7IHun6S1tLee6s7dhSJWDanw14dSzZ/mbVm/0/L0z55bfM4Hxup04sGhMtaRR0UIRQhJe8cubEt+oqp6kZz8wy/KrSgbZpcodSfiAXPsvCCadY2JC5WdrGxIUqMtxqLlxr0B63pyrlcxnw8UiBgc7VOf+z4snh+EmT7GUZfla1U/Wp6Udt7NEEgC38NwSoOuUra635g3BHke1WlHOX/A5Q54w34glLfJMQ8WTDMYTcklHKljkiCm9xqMsvu3v9ICAdbOGNt39JxHwm17dVvQpcL25bKw9wQ4wMQlk8SUZvEbmWzHNe+tybm51N71UOaWmxUgEEXCYa4uooQlneXc6PGzxyTOwSNCpRdM12BF24gceGvcVJgqpIAQzin4ah8QIZxWt/Z3s82+hIt0lkH+KlivqB+/0ShWTj9yit6939nYLCSP4Cl2UpFnLOS7AhbZieHxX5BSaXFNUzyBuc+KXHLPNIG5iqu2bgXnlSGIZnc2X8yegAuT2FaOeZsLC9351K9mlbE0vcr73Z2FHg4Fij1PF3tYux4sf4AcgAKyU0zpXl7tys1LK6Rxc5StNJtFCEUIRQhQO9+3BhodMxkk91Mqlio+tIQAdFH4lRzpyJmd1k9BF0jwOHHsSahGUZPevYIAfiJsFF+5I171cEhjb8AtK5zY2ZuACsPY+AEEKxjUjVj1Y6sfnfyFhyqle4ucXFZeR5kcXHiu2kpCKEKjfa7tkzY3wQfcw65bfrsAzn5ZB2s3WtJg8GWMync7dg+/omnnWySoIWdlRNWYhV8ybCrOeZsMbpHbAXXGtLiAOKsfeDacey8JEACVzBdNCx4km2tzqTbXS2nEeeRn+KnL5jvqVazkwxARhda7VtE2IANjAZCPiIyIjgcBmIzsL2Fwq0iogayboxtdEEznxZzvZadyt5BjY84UrYkEEk3tax1OhFyDbTVdBwpytp442tczj9+3km6SeSRxa/gl72l4YLiI3HGSMg/+GR+Tr8qv/wBMykxyR8iD439k3Xts4O5qM3JxHh7Qwr3t9Kq+j3Q/g1XeItzUz/zioTd16Hx2MSJC7mw5DmTyUDmT0rGySMjYXvNgNynwCTYJVzszNI/xvxA1ygfCg6gDnzJJ515xideaycv/AGjQDq+6nxsyNsvkcqtfKQbGxsb2PQ96gOa5trjdOXWdJQu7YH9M3aMf3m/9tbD9LD4ZT1t+qiVPBMVatRkUIRQhIm3SFxM2Y2uykX00MaAfiCPSrajcBEoM4Odc2DxeWWNo/edXHurqSD7rLbyJ9QOldqTG+Mi4RCHNdsrEqoU5Km+mIUNEpIGUNIxPLgq37G7/ALtTaEfGXcAFHqNQGjclL0GNR3EcZ8R20Cprfnx+EaAnUjQGrB88bRclMimlLc+U2520TRsLYUscviSMEAHwRsxzkiwL6AHKOVjrbUWsayonbLsO/ipEUZZuUyVFTyKEIoQoPezeaPAxZn96RtI4wbFj17KObfxJAL9PTvnflb3nknoIHTOytVJbb2xNipfFnbM3BQNFUfZUchw7m2taimpWQNs3fiea0EFOyFtm+KYNx9v4TAq8siySYh7qAij3EB4ZmIHvEXNr6BelV9bT1FRJlaPhHM+ahVcM077AfCE0we1XDk2eCZR1GVreYzA/K9Q3YTOBcWPf7gKM7DZgNLH87E1bE3jw2Kv4EoZgLlTdWA65TY278KgywyRGzxZQ5InxmzxZS1NJtFCEUIVUyb2YTEY+VJpJQQ/hpkyAKq2Ac3OYgsS2gsAwvfk82V0ejUs15pXCMaXtrbS52F1Pbr7K/wC8sOKwM57FizKunDhmYjkStqemmzRgc91YVVVnga0cdT3H6nVPFQ1WJI3omc4hlLNlVVyqCQNRqSOBN76mrCkjY5pJHFXGHQxvYXOFzfipjczN4DFiSpkbw7m9gtlI14DOH0qNUZRIQ0KDWhgmIYLBefNoYvxZZJT/AFjs/wC8xb8611MzJCxvUFXHdSW5aA42G/IsR5hGtVdjziKJ1uJHqpFILyhWltHZ8U8ZjmRZEPFWHTgex71gWuLTcK4c0OFitEMKo2VUISNMqgKTmzZc2p0NrAcb/FSi4u1J1KSAG6ALZs3ZcMAIgjSME3IUW/8Aryrjnud8xXWsa3YJL9qEl5MOvRZCfvGMD+Vq1P6Yb/dd/wBfqoFedWjt+iWNg3/SsPbj48X/APRa0dZ/47/+p9FXjdXztHATvMzZAw4RksAqrYX/AFgSb3IBvp008txXDautkAa8Bg4a78zpr1aqdFI1g21W3C7AJ1nYEf2aXA9W4sO1lHUGlUWAU9Ocz/jPWNPD3XHzudtokram1posXKCqhUbIIgoUZFJ8MggXBK5TfhysOS8UwxlZrs4DQ+4VlTUzXQhzDrxXXDvJEfiDx93At81Y2Hc1l5sCq4xcAO7D9DZddDI3UhMuwD9Of1o/5WH+qrb9LHSUf9fqoFTwTHWsUVFCEUIWlsKhcSFFLgWDkDMAeIB4gUIW6hCjtrbZjgFj70h+FF4nufsr3P4nSnI4nSGzUlzw0XKQNusXjmeQ3ZhmYgkWtayj9UAfxvxNWvRCOEtCZpZM1VG4/wCTfVSvsywEeRpCrGVGKZ2YspGlstz8WW2Y2uCxANqqpDrZXeJPnbIYpH5gDcdXK/WBz+qe6bVYihCKEIoQqA3kxcuLx0xyu7iRkRFBYqsbFQLC9uFz3Y1pqPoqena5xAvr+div6Xo4YQSbX1W/Dbk499RhmA6uyL+Ba/4Up2J04437iuur4Bxv3LXj9z8dCCz4dyo4lCr/AIKS34V1mJU7jbNbtC62ugdxt2pdnnygEAtcgC3fmTyHepT5MouBe/54KS9+UXGv56Lbhp5EdXVsjKbqykgqext6dwaQ8Nk/pyW14X1SHAP+B9uzir43H3i/TcMHawlQ5ZQOGbkw7MNe2o5Vl6qnMEhYe7sWfqITDIWnu7Ew1HTChd6to+FDlU2kk91ew+u/oOHcr1p2GPpH2UilgM0gbw49irPEbvK0yShyAhJEZGZQWy5iNRbNkS4Nwbcrmp8lI17s17K0qsKiqHh5JFje3MjZOGwNsph0kVo5GZnLllynMSFBJuwOa4N//gDM1K8u+HZMVNBI6T4BppbXqUi++C/Vglv+sYwPUhyfwNN/wciaGGzHl4pdxeJaWRpHsGa2g4KBwW/E8zfmSdBwqfDF0bbK3pafoGZb3Tru4lsLD3QN+97351UyG7yetZyZ2aRx6z6rzMqkaHiND6VtozdgI5BQ117KxvgzRygXyMCQOY4MPUE1Hr6b+Jp3xDcjTtGo805E/I8OVv4hmlhzYeRQWAZGIJU8xexByk2v2uK81tldZw23V5e4u1LM2LnNzIxVgfeAlZbHplVRfsBx01NTGsjtorCOGMx57dup9kw4BPBhMk7APlzTObDh1tpoLLfnlHGopGd2Vg7AoGjblVXt/aZxM7y6gHRAeIUfCPPiT3Y16FhdF/CU4YfmOp7fsqSeXpHlykfZ7gTNtHDKOCv4jdhGC38wUetdxSQMpnddh+dwTbN16JrJp5FCFXO8W8avNIj4SCURsyKZR7wym2a9jYE62FrgjXWm3PsbWVpTUTnMD2vtfl/tQOxNjiaRnZR4dzmsLBj/AGajkg5jyGutZ7GcUMA6KI/Gf/qPc8PHkpMjhGMjTc8TxT7sQf8AeV/5Un88NQf0w49NIOoeqranYJnrZqIihCKELk2htGOFbyNa/wAIGpY9ABqfypTWFxs0LhcALlK+0Nuyy6LeFOgPvnzYfD5L+9VjFRAav8FEfUHZqjEQDgOOp6k9SeJPc1Oa0NFgo5JOpWzCYd5myRC54M31U6lj16LxPlchmeobGOvknI4i89SesBg1hjSNBZUAA/zPcnU9zVKTc3KngWFl0VxdRQhFCEUIWmDCohYoiqWOZiqgZieLG3E9zQhbqEL4TbU0IXnzeqeKTGYh4LeE0hK24E2AZh2Z8zX55r1q6Br207Q78HBaOja5sLQ5Svs+vGkrYpo1wRWzIzxsXYoQ65F94sZMpXMuYWNjrrnJI5enIN811RyMk6Ug/NdSfsblIxMyi+Uwgm/VXAX1szVZ4s34Iyd9fop+JN+FhO/+lblUiqUjbS2finlkd4Wb3iFIZLBATlCgvfhYnS5JPkJ8E0UbbceKt6Spp4WW4nc2S3vPgcV4alIZghazlQb8NBZTnA43NraAX1pySpYdGlWVPWUz5crnaW46C/JQeKwuNggEjF4kZgqCUnM3Emym7AAA6m3K3GmhMScrSn+mp55RDBqeJF7Afmmmmu6atn+JLEkoikyuLgqpcdD8F7WII1twqSKmPibKKauJrix5sQbFfS+hI7/hT4IIuFIBBFwrC2MtsPCOkafyiqI7rJHdeft+NmHD4/ERngXMid1kJYfI5l+6a1uHS9JTt6tPD7WTDhYqCqckqT2Pt+fDaRP7pNyjDMvcgcQfIiqytwmnqjmcLO5j680/FUPj0Gyl5N+ZSQ3gQZxwcqSR5a3/ABqrH6ZZ/wDKbdn3Uj+Pd/ioba23J8TbxnuoNwijKt+tuZ7m9qtqPCqalOZgu7mdT9u5RpZ3yfMVHVYplW57F9glUkxjixkHhxXGuQG7t5MwA/8ADvzrNYvU55BG3Zvr9vdOsGl1Z1VCWihCV97NjQs0crRqWLZH5ZgUJGYD4iCqgXvYEjnVRjjpGUhfG4ggjbw+qkU8jmuygm3auWNAoAUAAaAAWA7AV56SXG53Uxdmxf8AeV/5Un88NaT9Mf33/wDX6qPU7BM1bVQ0UIUftvaXgR5gLuxyoDzYgnXsACT2FORRmRwaEl7g0XKSZZDcySNmY/Ex/ADoL8FHWrqONkTdFXuc551XdhNjzyWITIv2pPd+Sj3j5HL51GkrWD5dU62ncd9FNYTdeMays0p6H3V/dHEdmLVCkqpH8bdikNhY1TcMKooVFCqNAFAAHYAcKjp1Z0IRQhFCEUIUPvBvLh8GB472ZvhRQWY24mw4DubCnYYJJjZgunIoXymzBdL0PtQwrMqiLE3Zgo92PiTYf1l9Tb51Lfhs7Glxtp1qS+gla0uNtOtPNV6hKL3g2GmLj8OVpFW+ojcpm04MODDsRalxyFjsw9L+qWx5Ycw91VXtD3Wg2fHG6PM2dioDBWGmp94ZSDa5GhvY8Ks4sYc1w6bbnbVW9HVzTPykX8ikmLEqx049xVrTYhT1DssbrnsIVmbjQhWn7GcH/vM3K6Rj0BZv5lqsxh95Gs5D1/0qXE33e1vIev8ApWZVOqxFCEUIUDvRurHjfD8R5E8O9shGua17gg9BrSmvLdlLpK2SlJdHbUW1ClNl7PTDxJDELIgsOfck9STcnzrhN9VHke6Rxe43J3SNt+K2IxAHAsCB0LRIT82JP3qtKT+0r7DjeAd6etmNeGIjminT9kVVLPlKXtN3QOMiWWEXxEQOUaDxFOpTXS99VvzJGl71PoKz+Hk1+U7+6Q5t1RroVJVgVYGxBBBBHEEHUHtWrY9rxmabhMrGlIRQhFCE17jblSY5wzhkwwPvPwL/AKifm3AedVdfiLYQWRm7vT79Xj1ra26vvDQLGioihUUBVUCwAAsAByAFZcm+6dWyhCKEKG3n+CP/AJo/leqnHP8AwZO71Cdh+cKIrztT1twD5Z4j1LIfJlJ/mVa0H6bly1Zaf3NPlY+l0xUD4U11ulCRQhKW9sl50XkkZPnnb8vD/vVYUDdXFRak7BcmwnhExaZlGQAxhurXu/oBYH9Zu1LrS8kNaNFynyj4imgbcw/Hx4/3wPzquyO5KVmHNH+3MN/bxfvr/nRldyRcLVPvFh14PnPIIC34gWHqRS2wSO2akmRo3K37I2muIQsqstmKlWtcaAjgSNQQePOkyRmN2Vy61wcLhd1ISkUIRQhefN6toGfGTyMb/SMq9kQlUHbQX82NaugiEcDbcdfH7LR0cYZC3r18VL+y/Z6y49S9iIkaUDqwKqvyz38wtR8WkLYQ0cT6JjEnlsQaOJV2VnFRr4TQhVrvF7QtnPO+HxMH6RFG3uyAJKubLqQCeVyuYX58qZdMwHKVYQ0FQ5gljO/XY/neqohIeaSREyqzt4aKOGZiQgHYWUVc4JAG56lwsOHZuSrq+VgDjfKNT18fBehtytjnC4OKJvjsWk/ac3I9NF8lFQ6ibppXP5+nBZqeXpZC/mpymE0ihCKEIoQihCr7bP8AvWIPVx+EUY/Krak/tBaLD/7A7/VN27MmbCw/qrk/c9z/AA1WSCzyOtUU7csjh1lSdITSgd4d0MJjNZ4hn/tEOR9OALD4gOjXFPw1MsJ/put6eGy4QCkvFex1b/RYtgOkkYb8VK/wqybjUo+ZoPiPdJyBaofY6b+/i9P1Yv8AN6U7Gn8GDxP2XOjTFsf2Y4GEgurYhh/bEFf3AAp9QahTYlUS6ZrDq0+/mlBoCc0QAAAAAaADQDtUFKWVCEUIRQhQO8k12jjH1SZG+RVR65mP3Kzv6kqAymEXFx8hr62T9O27rqNrDqatc75Rm+wVf9xg35VOwyXo6yN3/IDx0+qRILsKdK9MVcihCUt72Amj5fRtfv7wy/L3v3qsaD93d9VFqeCho2zaoGYdVVmHzAIqYZ4wbFwUcRuPBfWJHFXHmjD8qOnj/wAh4o6N3JYJOp0DAnpcU4HNOxSSCN1srq4mTc5T4cjcmf3T1yqAT87j0NU9Y4GXTgp8AIYmCoqeRQhFCF573p2e2Hxc8bC3vsy90diyH5G3mDWroJRJA23DTwWjo5A+FvVp4Lm2VtKTDyrNC2V14cwQeKkcwenlzAp6op2TsyOTs0LZW5XJ8w/tYe30mFUt1WQgE+RQ2+Zqndg7r6PHgqw4W7g5Qm8W/wDicUpjUCCM/EEYlmHQvYadgB01FSqfCo2G7zm9E/DhzGG7zf0SisIJAC3J0AC3JPIAAXJ7CrF2RoubAKc7I0XNrK1vZ/uKYiuJxS/SDWKPjk/Wbln6D6vnwz1dX9N8DPl9fsqSsrOl+Bny+v2ViVWKAihCKEIoQihCKEKuMW+aWU9ZZPwdlH4AVcUwtEFpaJuWBo/NTdMu5U14pE+xIbDs4D3/AHi9QKttpT1qnxBmWcnnZMVRlCRQhFCEUIRQhFCEUIRQhFCEnY/EATy5yAxewUnWwAC2HEgjXTmxrD47DUTVpDWEgAWsD2+qmQloZujXjkl/6Un+moAwWuP/AKz4j3TnTM5rTi9VZcj5mUgKUYEkjgLihmFVrJWgxm9xrw8RogysI3TrGDYX1NhevR1XrKhC1zQK1syq1uFwDbyvQhbAKEIoQtWIwyOLOiuOjAN/GhC4v9gYb+xS32QLL+78P4U50r/8j4pORvJSCIAAAAABYAaADpTaUsqEIoQihChN5914MagEoKuvwSLoy35dCv6p09daegqJIXZmH7p2GZ8TrtKrfaHsxxaE+E0Uy8jco3qpBH96rmPGGEfG092vsrRmJst8bT3fgUeNwdof/j//ALI/9dPfzWn6/BO/zGHr8FJ7N9mGKc/TPHCvOxMjfIWX1zelMS4w239Nvj9k1JibbfA3xVg7uboYbB+9GmaS2sr+83e3JR2UCqmeplmN3nu4KsmqJJT8R9lP1HTKKEIoQihCKEIoQvjXtpx5UISHh93sUbKUCn6zs4sftMMt2Nzc6gelWIq2NaAAroYjEyMBoOgTNsHYxw5cl85cKNFygZc3LMftGoc0pkNyFW1NQZ3AkWUvTSjooQihCKEIoQihCKEIoQihCLUIRQhFCEUIRQhFCEUIRQhFCEUIRQhFCEUIRQhFCEUIRQhFCEUIRQhFCEUIRQhFCEUIRQhFCEUIRQhFCEUIRQhFCEUIRQhFCEUIRQhFCEUIRQhFCEUIRQhFCEUIRQhFCEUIRQha55lRSzsFUC5LGwHqaELHCYpJUDxsGRtQRzrgIIuFwEEXC3V1dRQhFCEUIRQhFCEUIRQhFCEUIRQhFCEUIRQhRe29srh8l1Ls5NgCBotsx18wPWmJ52wtzOT8FO+Z2VqMDt+CWwDhW+w/uNfoL/F5rcUqOaOT5DdJkgkj+cWUoKdTS0YzFpEuaRgq9SfwHU9hXCQBcroBJsFq2XtJJ1LR3sGynMCutgeB7EUmORsjczTolyROjdlcLFdlLTaKEIoQihCg9496sPgxaRi0hFxGmrHueSjuSO166ATsplHQT1bssTb8zwHf+FV5tT2lYqS4hCQLyIHiN82GX+7Tgj5rU036XjaLzvJPIaD39FByb141uOJl9Gy/y2FKyBWQwGgH/r83e66cFvvjozcTlx9mQBwfUjN8iK4YwmZf07RPHwgt7CfrdWFuhv1HimEUqiKY8NfdfrlJ1B55T6E2Nm3NIWVxLB5qL4vmZz9xw9E4UlVCKEJM9o2KmiEDxSvGpZkYKbXNsy/gr1AxCWSKMPjNtepV+IyyxRh0Ztrrt9Uu4PffFoLMyS93Sx+aFR+FVzMWkHzAHyVczFpR8wB8vzwUth/aKf6zDjzWT8iv51Kbi8Z+Zp9fZSW4wz9zT3WPsspvaN9jD/vSW/gprrsXi4A+S6cYj4NPl7lQuO31xcmiusQ/4ai/ldr/ADFqiSYtKfkAHmokmLSu+QAeZ9vJQOJleU++7uxIALsX1JsLZibanlURs0s8ga9x1KidLLO8Ne4m5A36+Wyu7BYVYo0jQWVFCqOwFhWqAAFgtYAALBb66urh2xteHCxmWeQIg66knoANWPYCuFwAuUpjHPdlaLlVxtb2tNcjCwAD7cx1P3FP+L0qG+taPlF1axYS8i73W8/zzUN/2n4/rB/0z/rpn+OdyCk/ymHmfL2U5sX2sm4XFwgD7cVzbuUJvbyJPano61p0cLKLNhTwLxm/Vt+eSsvA4yOaNZInDowurKbg/wDzpU0G6qiCDYrfQuIoQihCgtu724bCkq7lpB/Vx+83rqAv3iKSXAbqPPVRQ/Oe7ilv/tQS/wDu72/bF7eVrX9fWk9KFC/m8N9j5e6aN395sPix9ExDgXMbizDvbgR3UkUsOB2U+GojmF2FTNdTyKEJU32Q54G5BZR8zER/KarMUHwNPWrTCj/UcOpLkhFvetbvVLZXhtxX2NcvwFk/YZk/lIp0TyjZx8SmjTxHdo8AjJc3N2b7TEsfmbmkvke/5iT3pTImM+UAJ13TgC4ZG5yfSH7+q/Jco9K0VKwNhaBy9dVmqp5fM4nn6aKYqQo6KEIoQljfveb9DhASxmkuIx9m3xSEdBcacyRyvSmi5VjheHurZsmzRqT1e54fZUrNKzsWdizMbszG5J6k0+BZekQQRwMEcYsAt2BwEszZYY3kboqk28+QHc1wuATVVXU9MLyvA6uPgNVMtuPjwtzhj5CSIn5B9fTWk9IFWD9R0RNrntt+HyUBLEysVYFWBsVYEEHoQdRSwbq5hmjmYHxm4PFETsrApcOCCluOYH3bd72oO2qbq2xugeJPlsbr0fETYZtDYX8+dRl5SsqEJK9qTfQwD/jZvlFIP8X4VW4qf6HeFWYsbQd4+qQ8DgZZmywxtIw4heA82NlX1IqkgpZZvkGnPgqSGmlmPwDv4Jnwns+xDaySRx9hdz6/CB+NWTMH/wA3eAVkzBz+9/gPz0Wrbe6C4aPxJMUoF7AeEbsfsqA+p/Aak2AvXZcMhjbmLyF2bDIY2ZnPISnHe3vWv26cvWqZ+W/w7Kmdlv8ADsp3dHZDYjEJYfRxsryNyGUhlX9okDTpc9L2GG0znyCQ7D1U/DqZ0kofwb6q3q0a0q04zFLFG8jmyIpZj0AFzQTZdAJNgvPG8u3pMbO00pIGvhpfSNeSjlfhc8z2AApp5jI7q4LU0lK2BluPE/nBS2xd3ohGkuLPx2KJcqADwLHQ3OmhIAuAacigJ0AuUxPVBouTYeqYZ9m4RI2ZoIgq8boARY2tcgEG/Wl5XZsqa6RuTPfTmlbauyYXhOIwZuguStyRYWzkZveUrmUkHSx0oqKR0fzDVdpK9sux069/ztUt7JtutDihhiT4U97DksiqWDDpdVIPU5a7RSm+QpOKU4LelG437FdNWKokUISD7Qd72iJw2GbK+niyDit9Qi9GIsSeQOmpuG3vtoFWV9d0IyM+Y+SrEnmfMk9TxPnTKzhLnG51KAelC4WkbhbIJmRldGKupurLoQev/pz4HSgGyXFK6Jwcw6q7NztvDGYcObCRTllA5MLajsQQ3a9uVSGuuLrW084mjDx+FTlKT6gd8obwK32JFPo10/xA+lRK5maA9WqmUD8s469Et7IYDEQ5gCCxU31+JGH8bVV4c601uYPv9Fa4kzNBfkR7fVNUu6+FY38Mr2SSRB6KrAD5VcOpYXG5aFTNqpmiwcVjJuthiLBXU8iJHuPmxB8iCK4aSEi2ULorJwb5ipPAYURRJGpJCKqgm1yFAFzYAX0p9rQ0ADgo7nFxJPFb66uIoQihCoffPapxOMle/uqckf7KEgH1N2+9T7BYL0TAaQQUjXcX6n6eX1XBsXZrYieOFNC7Wv0HFm9FBPpXXGwUzEqwUlO6Xjw7Tsr72VsyLDxrFCoVR8yeZJ5k9TUdeZSyvleXvNydyuyhISLvduJJi8SZllRAVVbFDf3eZIOp+WgFKa6yvMMxo0MRjyZrm+9uA6iujdn2fw4ZxLI5mkXVbjKqn7QW5JPcn0uL0OcSm8QxqorBkPwt5Dj2n/Q6k5UlU6KEKN27sWPFxhJcwCsGBU2IIBHyIJHr1AIbliZK3K8XCalhZK3K8XC6sDgo4UEcShEHAD+Pc9zqaWAALBONaGiwGiNoY1IY2lkNkQXJ/gB1JNgBzJoc4NFzsuOcGguOwVN7ybRnndJ5QVVz9EpBtkzKCFPPiCW5m3K1s9WukkOZ4s03y+6ztY+WVwc8ENIOX37Vs2Fsd8VKI49ANZHtcIvXux4AfkDTFFRmd2vyjf2TNHSGof8A8Rufp2q3dlbNjw8SxRCyr11JJ4sTzJNadjGsaGtFgFqGMaxoa0WAXXSkpKvtQcjZk9ufhg+RlQEeo09aZnJEbrKVRAGoZfmqHPfhzqmZ8wWnkvkNuRVi707upjY0HiNGUOZGTUcOY5i1WMMzonXCqKinbO2xWx1hbD+HJJFJAYwrsXtcBQotY6WCqON9ON+PHPc5+bihkTGx5Nwub/ZcGBwUqx5smV7BjfWQAW5cTlHXQdK4+Zz7ZuCVFTsjvkGpUD7O1jO0ITJKkaxkt7xAzMQVRBfmWYH7vcU1Rt+PMVJxIuMBDWk8yAbADXUr0BVqs0tWLnEaO7cEUsfIAk0IXn6SR5pCx1eR7m/2nb8Bc+gqKTfVZJrX1dTYbuPl9gmzZmzYkQ+GBJJlJzspIJtplJFgL8l9b8aQStzS0UNMy0Y158SovenC3woaAAsHS4ATxWDXzuMwzE3stl53B0FSIGsNy8pmub0jRHluDvpdQRw8sdlmGWTKpNu4/wDsEdQePGmja+ix+IUbqWXKdjqPzqTZ7OdsDDzyBz7jx6/tKwy/gzfhTkZ1spmDy/E5nerfp5Xy4dt4cyYeVALko1vOxy/jakvbmaWnilMdlcHclX6zWyyLrlKutueUhgPW341mad/RyNceBWoqGdJE5o4hTu0N6Xk0w/0acpGX3j3CsLL94E9hVpUYiGnLHr18FVU2GlwzSadXFRBxMl7mWW//ADX/ACa1V5rJyb5lZCigAtlUpszeSSIgTtni5sQMydzb4lHPnzuanUuIEkNl8fdV9VhwaC+Lw9k6VbKoRQhcO3MX4WHmlHFI3YeYUkUJcbDI8MHEgeK88KLC1SV601oaABwT37I8MDiJpT/VxW14DO3H5IR6mm5Fk/1VKQ2OPgbnwsB6lT23faXDGSuGTxyOL3yp6GxLeYFjyJpIYSqui/T9TUDM/wCAde/h72S4/tNxhOiQDtkc/wDmUro1cD9LQ21kPgFLbG9qFyBiogo+3Fc280NzbyJPauGMhQav9MzRjNC7N1bH29FYmFxKSIrxsHRhdWBuCKbWZILTY7rbQuIoQihCXN+8RiI8OsmGZlKyAyFQCcmVhwINxmKE9gaj1TpGxl0W4UardK2Iui3Hfoq427tzEYtMskgsAcoUZRcggP1J1626VQz4hLLZrhYX1A4qgnr5ZbNftxA4qD3e2VKESAsZnL/RqSTYsV5n9lSTyC9qVNO6slaxgt+anwS5p3VkrWMH4dz4K893djLhYRGurcZG+0x4ny5AcgBV/DE2JgY1aCGFsTAxvBSdOp1FCEne1TapgwRURiQTN4TZr2UFWObQg5rgW1GuvKxamdlbsrHC6UVNQGF2Xj16cB1qkY4D4XiF4zZ8mTN9IdAc2S3w62vflVY+ABuYHuWgmf0c5hsTa2o27DyKnNj71yYeMK6GWJTlBF7r0TMARw4A8udhoqPM4XI71GfGM4Yw6n9vHy4dunWueTa+DM3ijDS5r5shZAubjewJ0vrxt2pywUoQVhZ0Ww5Ei+17XsdO/q2XXtqTF4uISiMmAcPBIfKba5wPfDAHmoABv3ofDIW3YLhV7ZY43mOUlr+sbdd9R37KBikUyq7IBHdSyR3XQAA2Zi2pte5vqTTQnbmGYW7FYNfNHTuhYQb31PXvt5aL0DuvvVh8ap8FiHUe/G+jL34kEdwSPWrSORrxdpWTnp5ITZ4+67t4ELYXEKOJhkA9UallMO2KojBMviIX1XMpPlfW/a2tRFmMLkbHVsLtr28RZMu82GxLCFsJNZ87LLHe2UXIRrWsVA965vfgONg8zogw5t1spDOZQG7fliuvH4hIzdXtIPiVDqxK6XW+UXupzEcOdMAEqwZE6R1mDVQO25S8cDvbxBmR7C1ytje3Q3uOmeu2sVnv1NT5GNzbtdbxF/ZQGNYhdDbX8jSmrLUzyx9xyXpOpK2CKEKr4lCKF6e6BzNtLAcSdOFZiVh6VzWjifVaqKQCFrnHgPRda4GUi/gy/wDTYfha9OfwNR/j5j3TRr6cfu8j7LmdrXBBDAXysCrfJrHXrTD4nsNnCykMlY8XYbqPmx0eHQNOxBYqrGzMMx+qALgceA5EX6062CSUXYNO78KYfUxQkNkdqU57I3ogjwcbNJnKrbKnvMVX4W48CoBzE2N+NXcdQwRtLzrsed+ztVHJTvMjgwabjlbt22TXUpRUvb/vbZ+I7qB83UH+NdG6m4a29XEP+Q9VRlSV6itseIdVdVZgrgBwCQGANwD1HH51wgFR5qSGZ7ZJG3Ldur6eKzwmBkl/o43fuAbeV+F/WmpJ42fMUiavp4TZ7teQ19ESYGUEgxSG3EqpcC3G7JdQexNcbUxH930TEeLUjzbNbtBt47ea5waeViHBwuNk6ezTeIwTiB2+ilNhf6rngR0DfCR1Knrdt7eKy/6iw1rmfxLBqPm6xz7R6diuCmlikUIRQhcW2fG8CT9HCmXL7mY2Fzz8wLkX0va9Jdexy7pL82U5d+CpjGYGSBxFLGUa3DOjWHK+Rja/LyrK1FM+LWQi54cVlJ6Z8P8AcIueHHtTn7NNk3Z8Sw4XSLz+u3+H9+rbCoMrDIdzt2K2wqnytMp3O3Z9z6KwatlbooQvhNuNCFTW/e/7YgvBhTlw+qs9gTL1tf4U8tTYG4Ghr6iqscrPFXdFhwsHy9w9/bxUbuHuiMUS8l1w6G1hpnb7II4KOZHWw52KOl6T437eqViNcYf6Ue/Hq+6ndvbpYjFz5Y1TD4WH3IgdAeGdwii+pvqbXCipksD5HWGgCbw7FIKKMuyl0jtztYcr69u3ouc7tQXfZqZ/0iyzeOy2W6qQFtxCWdhfXUnja1HQtsYhvvdK/mdR0ra91rA5coOtrX/Dz6lv3P3Z2hhJiQYljOkgZs4YDgQF1zDkTaiCGSN2trLuL4lR1rAWtOcbHTbkdTdcntN3dWJlxMS5VkbLKo4BiCQ/a9iD3seJNR6+AW6Qd6awmqJPQu7vZKu7u0mw2JhmQ2KuM3dSQHXvdb+tjyqDTvLZArSsiEkLgeVx2hekGFxY1dLKKgtubMbDTyQsLZG93up1Ru91t63HKozhY2WSrYTDMRw3HYuzZe8TxAI48RBwN7MB010YedvM0ghXNFj5Y0MnF7cRv3+62YnbEDXPgOWJuSWCH1ZGvYDQDtXRcKyH6jgi1jzX8Pqoed2b3spCAlRbMVBIzZcxvdiADqb2A4AADvWs9iNdUV39Z4+G/n+dw2Wg4NpfdTjx06DT8xSmi5Uehh6WQjq9l6NqQtWihC4cHsiGJ2kRAHYkliSx943Nrk5QTrYWFIaxrSSBqd0t0jnAAnQbLupaQuDbOzFnjKmwYXKNzVuR8uo5im5Y2yNLXJyKV0bg5u6qrbmzDiYoxqjxsZIiDbKWyEg2sbhkUhgb8RbgRTxVQib0br3aTsrKsw51S8Sxutf2Uru9hYI/DinkCpGqm1vjNz0vljBF25DMoJAOq6KNsshldwOycqc8MLYIxfTU9QVn1cqlS9v+t9n4j9kH5Op/KujdTcNNquI/8h6qjKkr1FS27uyzNISy3iTViWCgnkpPG3Emw6dahVlR0YytOpVJi9c+K0Ue53PIff8AN0/Yd1dDGBkstrIRa3C6kaW4jqO2lUpuDdZoG+iRpN85l2wmDEIaDxEiCDMpsSAXBQjhe4BuLL61a0lNE6O79yL34dn5xVZUVDw/K02AU3vru/Fmlmw1wIyA4zFg1v6RgSSbg2HH6rDpQyobHKIxt6FXuCV0kJAkPwk+HX7pKDEag2I1B6EcDVidlspoxJG5jtiCPFejsLLmRW+0oPzF6jLyVbaEIoQlb2hY2SLDxvFI0b+KACttQUe6m4IIsL/dqLWyuihLmnVRK6Z0UJc066eqrCRySSSWYm5JJJJPUnUk1mLvmk1NySswS+V+puSVdexMAIII4h9RQCep4s3q1z61r2NDGho4LYMYGNDRsF20pKRQhKHtU2mYcAwU2aZhECOjBmf5orD1pmofkjJCl0MQknaDtv4Ki2NhVKFqVfW7WAEGFhiH1UGa3NmGZz6sSfWtLG0MaGjgsTLIZHl54lSdLTah49qynGthzh2EQjzCfXKTZTa9rcSRa97qdLUjMc+W2nNSDCwQCTOM17ZeNuamKWo6VfaYw/2fJfiXiy+fiqT/AHQ1Rqz+y5TsOv8AxLLdfoVU2zMMZJoo1Fy8iL+8wF/S9/SqSAXkA61pql2WFx6ivTNXiyKhd5N2ocYoEl1dfgkW2YdtdCOx/A60lzQd0xPTxztyvCSMR7MZwfo5omH6wZD8hmpHRdaq3YML/C/yXRs72Yte+InAXmsQ1P3m4fu0CLmlxYQwG73X8ll7SYIsPhcPhoVCjxC4HHRVYMxJ1JLONT1Ndk0FkvE8sdOGDmLKO9l+zfFnldh7qR5fV2BH4IfnSYhxTGDR6uf3fnkrYp5XiKEIoQihCwmlCKzMbKoJYnkALk0IVZKWK3+FiL662J9dbVlZHB0hdwJK1kTC2NreIA9Fr2Dhs86LMcwZskluJIBZQOQjPQC9m1Ohq+oxH0YLAodW6RsLiD1H7fnmrUqYs+o/eDCGXCzxji8TqPMqbfjQnIZOjka8cCD4Lz2puLipK9aBBFwuXHYvHp4RwebKsjG0QDtnypqyWJtbQEi3xUwBG2bM+3DfksB+oekNY5o2sD5K4NpTqZEmsEsEWRrZQxIIc2NtM3hjMeOToBVXVPa82bqodKxzBd2ixkw8DESvGma4Cs6ANcmwHvC+vADneogc8aAqUWsOpC3YvKsT5gAgQ3HDQA3HyrjbkpR2VSRoSABqxsB3J0/jWnOgW5kk6KEvdwFz3BekcPHlVV+yAPkLVGXk62UIRQhIHtQxd2gi6ZpD2PwofkZKqcXktG1nM+iqMXksxrOZv4f7ShspLzwj/ix/zrVTRC9QztVTRi87O1XdWsWtRQhFCEie2TDF8CjDhHOjt5FJIx/edajVYvEVPw1wbOL8bql2F6qAtKr13T2uuJw0bqRmChZFH1XAAItyB4jqCK0kUgkYHBYuohdDIWHh6KYpxMqIyYv9NvmT9E8P4dM2brwve/e1u9I+PP1W81IvD0FrHPffhlt63Uq7hQSxAAFySbADqTypajqoN/t5hi5FjiN4YiSD9trWL+QBIHmTzFU9dUh5yN2WkwyiMQ6R+54ch7qS9kmwDLiP0lh9HDcJ+tIRb1yqSfNl6Vyii/ee5JxSoAb0Q7/p7q2trY9YIZJnuVRSxA4m3AC/MnT1qxJsqF7g1pceCRML7T/f+lw9k6o+Zh6EAH5imhKqpmLxl1nNIHPdNuB3qwcoGTERgn6rsEb91rH8KcDgVZRzRyfK4FZ4/eXCQi74iP8AZVgzHyVbk/KgkBdfKxgu42VQbzbbbGYgyZSBokScSBfQacWYm+nMga2FMOOYrNVlQaqUBm2w91au5GwzhMMFf+lc55OxIAC/dUAeYJ5080WC0NLAIIgzx7UwUpSEUIS3tPeN4p3j8JWVbfWKkgqDf4SOJI9KhT1ohflcOCnU9EZ2ZmnjsshvbHb+ilv09z/XQMQgIvfyKDh04Nreahtr7akxAy28OK+qg3LW4ZjwA55R04kaVBqcQMjcrBYean0uHCN2d5ufJRrNbqeQA1JJ0AA5knS1VzGl5DW7lWT3tY0udsE4bv7ASILJIoM51JvfLcWyjloNL89etaWnhEUYaszUVLpnE305Kdp9RkUIVF787EOFxTgD6OQl4jysT7y/dJt5FetPMNxZeg4BXCophGfmZp3cD9P9rk3e2wcNITYlGsHA46cGHcXPmCe1MVdN0zdNwpGJ0JnAez5h5jl7KwoMUk8ZMMnEWzJa6k87MDZh0YelUbmuYbOCy7mkEtOh81GHZUuZWllDqhDZ2OU+6QfhACAm1iwtxNOdI2xACMwDbW15/ZQ29e8ayKYYDmU/G44EfZXqDzPC2mt6m0dIQc7x2BXGG4e57xLILNGw5n29exa/Z5sc4jGISPo4bSP5g+4vmW18karKQ6WTv6irBDTdEPmf6cfbxV20ysCihCKEKm96NoePipXBuoORP2U0uOxbM1/1qzOJS55yBw091mMRl6Sc22Gnv5qPw02R0cC+R1a3XKwNvW1RaeQRytceBUaCTo5WvPAhXfhcQsiK6EMrAFSOYPCtgDfULXggi4W2hdRQhc20cCk8TxSC6OpVh2P5964RcWXWuLTcbqgN6d2ZsDJlkBaMn6OUD3XHIH7L9VPe1xVRPTmM3Gy01JWNnFjo7l7fmi4Nm7Slw754JGjbmRzHQg6EeYpuKZ8Ru0p6enjmFni6a8J7TMSotJFFJ3GZD66kH0Aqc3Ej+5qrH4Mw/K8jtF/ZbZ/afMR7kESnqzMw+Qy/xpRxLTRvmkjBRfV/l90s7b3kxOJH08vucci+4nyHH7xNRJauWTTh1KfBQQwm4FzzP5ZSm6e42IxjBmDQwc5GFiw6IDx/aPu+fClw0jnav0CaqsRZGMsep8grv2Xs+PDxJDCuVEFlH8SepJuSeZJqzAAFgs+5xcS526x2zghPBLEfroy36EjQ/OukXTbmhzS08VQFiNCLEaEdCOI9DUVYt7CxxaeC+UJK6dnbPlnfJDG0jcwo4dyeCjuSKACdk/DTSzH4B38PFWjuduOuGImnIeYfCB8Mfl9pv1uXIcSX2sstFR0LKcXOrufsnKlqeihCKEJH3pYHFNblGgPneQ2+RHzqkxQjpG9ivMKB6N3b9FFOwAuSAOp0qsVos8NE8htEjSd1Hu/vn3R5XvUmOkmkOjbduijS1kMY1dfs1TbsHd/wiJJSGl5W+FL8bX4tyzH0Aub3VNSNgHM81R1VW+c8hyU7UtREUIRQhRm8Ow4sZEYpR3VhxU/aH+XOug2UimqZKaQSRmxH5bsVObw7pYnCEl1Lx8pUBK/eGpT106E06Hg7rdUGPU9QLPOR3I7dx/CoJGsbqSDyINj8xSi1rhqLq3khilHxtB7Qs5Zmb42Zv2mLfxNcbGxuwHgkMpIGG7WAHsXbsTYs2KfJAhbX3m4Kv7TcB5cTyBrrnAKNX4pBRt+M3dwaN/sOsq7N19gpg4BEnvMdZHtbM3M9hyA5Aczclgm687rKuSqlMsm58hyUvXFGRQhQm+G0mgwzGMMZHPhplBJBYH3tOgBI7gDnTU73MYS0XPAJmokcyMuaLngFWeE3dxTgZMNLblmHh/zlazrcOqH6keJWdbh9S/XL4kf7UlDuPjGFysa9mk1/uqR+NPjCJeLh5p9uESncjz9k1blbHxWFLpKUMJ1UKxazX1tdRYG5J7i/M1aUcMsLcjzccFaUUEsLSx5BHBNdTFNRQhFCFqxOHSRSkiq6toVYAg+YNCAbJK2p7LcJIc0TSQH7KEMvyYEjyBAqO+ljdwU+PEp2C179v5dQsnshN/dxYt3hv/5gpk0LeBUgYu7i0eK6cN7Io/6zFSHr4aKn82f+FKbRRjdIdi0p2A8/dM+xtxsFhiGSEO44PIc58xf3QfICpDIWM+UKHLVSy6Pd7JkpxR0UIRQhLe2NycJiHMjKyO2rNG2W56kEFb97a0ksBUaajhlN3t1WrC+z/BIblGkt9t2t8hYH1FAY1JZQU7DcN+vqmPC4VI1CxoqKOAUAD5ClKUABoFuoXUUIRQhFCFWG+2JZNoFVNlYRFhYak5lPHhoq8OlV1TEx87cw4KypZnsgdlPFPWytjwIqusa5iAczXY3I5FiSPSprIWR6MFlBkmfJq83UrTibRQhFCEUIRQhFCEUIURjt18JMSZMPGSeLAZSfVbGi6kRVc8WkbyOwlcsG5OBU3GHU/tFnHyZiK7cp1+JVbxYyu8Sp2CFUUKihVHAKAAPQVxQt1soQihCKEIoQihCKEIoQihCKEIoQihCKEIoQihCKEIoQihCKEIoQihCKEIoQih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data:image/jpeg;base64,/9j/4AAQSkZJRgABAQAAAQABAAD/2wCEAAkGBxQTEhUUEhQWFRUXGBsaFhgXGBwYHxwfGhgYHBkYIR4dHCggHR0lHRsYITIhJSkrLi4uFx8zODMsNygtLisBCgoKDg0OGxAQGzQmICQsLDQsLDAsLCwsLCwvLCwsLCw0Ly8sLCw0LCwsLC8sLy0sLCwsLCwsLCwsLCwsLCwsLP/AABEIAKsBJgMBEQACEQEDEQH/xAAcAAACAgMBAQAAAAAAAAAAAAAABgUHAgMECAH/xABLEAACAQIDBgMEBgYHBQgDAAABAgMAEQQSIQUGMUFRYRNxgQciMpEjQlKCocEUYnKSsbIzQ1OiwtHSFTRjc5MXJIPD4eLw8VSjs//EABsBAAEFAQEAAAAAAAAAAAAAAAACAwQFBgEH/8QAOxEAAQMCBAIIBQIGAgIDAAAAAQACAwQRBRIhMUFRE2FxgZGhsdEiMsHh8AZCFBUjM1LxYnI0Q1Oiwv/aAAwDAQACEQMRAD8AvGhCKELi2rtaDDJnxEqRLwBY2uegHEnsKUxjnnK0XPUhKGK9rGBU2RZ5O6oAP77Kfwqe3Cql3C3aQk5wtuA9qWAkNmMkPeRNPmhYD1tSZMMqWC+W/Zr90ZwnHB4tJUDxOsiNqrIQwPkRpUEgg2KUt1cQihCKEJf21jmMhiRiqqBnKmxJbULfiABY6anMOFtc5juKyUxbFCbOOpPIcFIhjDtSlV9vyI9p0xEMTfDKZiyjoHs14r9eHUiqkV9Y5n9KfM7i2wB7rjXu16k5kZfVqk0w6h0ZQM5dLN9bV1F83E6ceovTGF1FRLXR5nk663J24hKka0MOid69AUFFCEUIRQhQG1N5ArFIVEjA2ZibIp4EaasR0GnK4NSYaV8muwTUkzWacVDvtnEHUy27Iigf3gx/GpooYxvdRzUPRHtrEL/W5uzopH90KfxrjqGM7FAqHcVP7G26sxyOMklr2vcMBxKn8jY+Y1qDNA6I67c1JjkD9lMUwnEUIRQhR+1dtQYbL48qx575c2gNuOvAcRx60tkbnmzRfsSmsc75RdZ4Ha0E39DNFJ+w6t/A1xzS02cLLjmlpsQu2kriKEIoQihCKEIoQihCKEKH3qxpjgIU2eQhFINjrcsQeRCBiD1Ap2Fmd4CkUsXSyhvDj2JE/RYx9RBb9UVb5G8lpOjZa1h4Jt3J2aY1eXLkEmUKoFrhb++R3LG3YA87CrqXtc/4dgqCulZJJZmwTNUdQkUISZ7QN+VwK+FFlfEsLhTwQHg72/BdL24gVOoqF1S7k0bn6Dr9ElzrKkNoY6SeQyzO0kh4s3ToOQHYWFaiGCOFuVgt9U0Tdc9PLiKEKW3b3inwMniQNoT78ZPuP5jkbcGGo7jQw6uijqBroeB/OC6HWXoHd3bUeMw6TxcG4qeKsPiQ9wf86ycsTonljtwngbqTptdWvETBEZ2NlUEk9gLmgm26Eh7Q2kIl8SUhWkYs17m19SLDVsosoGl7DUC5GFhppMbxFwZt/wDkaD823KlySNp4szlnsbGxYsMMPKxlCljHKqqHHA5St7C5AvdrXFxrWhrf0hHFGLXB4G9xfr+1lFhr2yE24cNl3bAgUyxBFCIqtIABl5BQLDgbyE/dqmwCnf8AxkjpN2C3fe3oCpU7hlFuKb62SiIoQihCg96seY0WNDZ5Li40KqPjYd9VXtnvyp+mi6R9jsmpX5GpVRQAABYDQAfwq7Asq9fPFW+XMM3S4v8AKi6FlQhY+OUZWQFnQhwFBY2HHgDYEXW/61MVOQsLXHdOxZs1wFYkUgZQym4IBBHMHUGqRWCzoQihCqj2ysfHw45CNyPVlv8AyirzBh857PqrfCx857Pqq8ZAeIB86uyLixVsdRYqQw22cTGLR4iZR0EjW+V7VGdRwO3YPT0Ud1LC7do9PRd67548afpUnyQ/xSmv5bTf4+Z903/AQf4+Z91M7lSYvHYxPGnmeKIiSS7ELcfAthZblrG1uCtUGvip6ePKxvxHv056+CiVkcMMdmt1Pp+aK4qpFUooQihCKEIoQkTeLHeNObfBFdF7tf6Q/MBfuHrVlRx2bnPFXmGwZWdIePojd7Zvjy3YXijILfrNxVPIaMfujUE1yrmsMg71zEanKOibud+z7p7quVIihCg98t4VwOFaYgF/hiU/Wc3sPIak9gafpoHTyBjePkOa4TYLzticQ8jtJIxd3JZ2PEk8/wD05AAVsoo2xsDG7BMHVSGwdhviW+ssamzuFL/dAA1NvQfIGrxPFW0Yyt1edhy6z7KRBAZDfgrD2bu3glX3YUktoWkGdr8wcw909rDyrGzYjVyuu+Q9xsPAK0ZBE0aBcW0t1MPOPoomga3uuqhV+8lxx8ge9SKXF6qndcuzDiCb+fBNyUsbxoLKusXhXido5BZ0NmHH1B5gixB6Gt1TVDKiISs2P5ZVL2Fji0p99i+1SmKkw5+CVM47PHbl3Qm5/wCGKqsahGVso7D6j6+KUw8Fc9Z9OKD3lxHwQj6xzP8AsqdB6tl8wGqlx6r6ClLRu/QdnHy0709AzM7sSD7R9iS4rCFYdZFJIX7QIsQO/D0vWe/TuIx0dQ7pDZr25b8tQfDSx7U5VQmRotwN1DeyHZEuDJln4rmyRjViWUAC31V4ks1hw41u6nFaWCjymQHW+hvwtYcyerRV7IHun6S1tLee6s7dhSJWDanw14dSzZ/mbVm/0/L0z55bfM4Hxup04sGhMtaRR0UIRQhJe8cubEt+oqp6kZz8wy/KrSgbZpcodSfiAXPsvCCadY2JC5WdrGxIUqMtxqLlxr0B63pyrlcxnw8UiBgc7VOf+z4snh+EmT7GUZfla1U/Wp6Udt7NEEgC38NwSoOuUra635g3BHke1WlHOX/A5Q54w34glLfJMQ8WTDMYTcklHKljkiCm9xqMsvu3v9ICAdbOGNt39JxHwm17dVvQpcL25bKw9wQ4wMQlk8SUZvEbmWzHNe+tybm51N71UOaWmxUgEEXCYa4uooQlneXc6PGzxyTOwSNCpRdM12BF24gceGvcVJgqpIAQzin4ah8QIZxWt/Z3s82+hIt0lkH+KlivqB+/0ShWTj9yit6939nYLCSP4Cl2UpFnLOS7AhbZieHxX5BSaXFNUzyBuc+KXHLPNIG5iqu2bgXnlSGIZnc2X8yegAuT2FaOeZsLC9351K9mlbE0vcr73Z2FHg4Fij1PF3tYux4sf4AcgAKyU0zpXl7tys1LK6Rxc5StNJtFCEUIRQhQO9+3BhodMxkk91Mqlio+tIQAdFH4lRzpyJmd1k9BF0jwOHHsSahGUZPevYIAfiJsFF+5I171cEhjb8AtK5zY2ZuACsPY+AEEKxjUjVj1Y6sfnfyFhyqle4ucXFZeR5kcXHiu2kpCKEKjfa7tkzY3wQfcw65bfrsAzn5ZB2s3WtJg8GWMync7dg+/omnnWySoIWdlRNWYhV8ybCrOeZsMbpHbAXXGtLiAOKsfeDacey8JEACVzBdNCx4km2tzqTbXS2nEeeRn+KnL5jvqVazkwxARhda7VtE2IANjAZCPiIyIjgcBmIzsL2Fwq0iogayboxtdEEznxZzvZadyt5BjY84UrYkEEk3tax1OhFyDbTVdBwpytp442tczj9+3km6SeSRxa/gl72l4YLiI3HGSMg/+GR+Tr8qv/wBMykxyR8iD439k3Xts4O5qM3JxHh7Qwr3t9Kq+j3Q/g1XeItzUz/zioTd16Hx2MSJC7mw5DmTyUDmT0rGySMjYXvNgNynwCTYJVzszNI/xvxA1ygfCg6gDnzJJ515xideaycv/AGjQDq+6nxsyNsvkcqtfKQbGxsb2PQ96gOa5trjdOXWdJQu7YH9M3aMf3m/9tbD9LD4ZT1t+qiVPBMVatRkUIRQhIm3SFxM2Y2uykX00MaAfiCPSrajcBEoM4Odc2DxeWWNo/edXHurqSD7rLbyJ9QOldqTG+Mi4RCHNdsrEqoU5Km+mIUNEpIGUNIxPLgq37G7/ALtTaEfGXcAFHqNQGjclL0GNR3EcZ8R20Cprfnx+EaAnUjQGrB88bRclMimlLc+U2520TRsLYUscviSMEAHwRsxzkiwL6AHKOVjrbUWsayonbLsO/ipEUZZuUyVFTyKEIoQoPezeaPAxZn96RtI4wbFj17KObfxJAL9PTvnflb3nknoIHTOytVJbb2xNipfFnbM3BQNFUfZUchw7m2taimpWQNs3fiea0EFOyFtm+KYNx9v4TAq8siySYh7qAij3EB4ZmIHvEXNr6BelV9bT1FRJlaPhHM+ahVcM077AfCE0we1XDk2eCZR1GVreYzA/K9Q3YTOBcWPf7gKM7DZgNLH87E1bE3jw2Kv4EoZgLlTdWA65TY278KgywyRGzxZQ5InxmzxZS1NJtFCEUIVUyb2YTEY+VJpJQQ/hpkyAKq2Ac3OYgsS2gsAwvfk82V0ejUs15pXCMaXtrbS52F1Pbr7K/wC8sOKwM57FizKunDhmYjkStqemmzRgc91YVVVnga0cdT3H6nVPFQ1WJI3omc4hlLNlVVyqCQNRqSOBN76mrCkjY5pJHFXGHQxvYXOFzfipjczN4DFiSpkbw7m9gtlI14DOH0qNUZRIQ0KDWhgmIYLBefNoYvxZZJT/AFjs/wC8xb8611MzJCxvUFXHdSW5aA42G/IsR5hGtVdjziKJ1uJHqpFILyhWltHZ8U8ZjmRZEPFWHTgex71gWuLTcK4c0OFitEMKo2VUISNMqgKTmzZc2p0NrAcb/FSi4u1J1KSAG6ALZs3ZcMAIgjSME3IUW/8Aryrjnud8xXWsa3YJL9qEl5MOvRZCfvGMD+Vq1P6Yb/dd/wBfqoFedWjt+iWNg3/SsPbj48X/APRa0dZ/47/+p9FXjdXztHATvMzZAw4RksAqrYX/AFgSb3IBvp008txXDautkAa8Bg4a78zpr1aqdFI1g21W3C7AJ1nYEf2aXA9W4sO1lHUGlUWAU9Ocz/jPWNPD3XHzudtokram1posXKCqhUbIIgoUZFJ8MggXBK5TfhysOS8UwxlZrs4DQ+4VlTUzXQhzDrxXXDvJEfiDx93At81Y2Hc1l5sCq4xcAO7D9DZddDI3UhMuwD9Of1o/5WH+qrb9LHSUf9fqoFTwTHWsUVFCEUIWlsKhcSFFLgWDkDMAeIB4gUIW6hCjtrbZjgFj70h+FF4nufsr3P4nSnI4nSGzUlzw0XKQNusXjmeQ3ZhmYgkWtayj9UAfxvxNWvRCOEtCZpZM1VG4/wCTfVSvsywEeRpCrGVGKZ2YspGlstz8WW2Y2uCxANqqpDrZXeJPnbIYpH5gDcdXK/WBz+qe6bVYihCKEIoQqA3kxcuLx0xyu7iRkRFBYqsbFQLC9uFz3Y1pqPoqena5xAvr+div6Xo4YQSbX1W/Dbk499RhmA6uyL+Ba/4Up2J04437iuur4Bxv3LXj9z8dCCz4dyo4lCr/AIKS34V1mJU7jbNbtC62ugdxt2pdnnygEAtcgC3fmTyHepT5MouBe/54KS9+UXGv56Lbhp5EdXVsjKbqykgqext6dwaQ8Nk/pyW14X1SHAP+B9uzir43H3i/TcMHawlQ5ZQOGbkw7MNe2o5Vl6qnMEhYe7sWfqITDIWnu7Ew1HTChd6to+FDlU2kk91ew+u/oOHcr1p2GPpH2UilgM0gbw49irPEbvK0yShyAhJEZGZQWy5iNRbNkS4Nwbcrmp8lI17s17K0qsKiqHh5JFje3MjZOGwNsph0kVo5GZnLllynMSFBJuwOa4N//gDM1K8u+HZMVNBI6T4BppbXqUi++C/Vglv+sYwPUhyfwNN/wciaGGzHl4pdxeJaWRpHsGa2g4KBwW/E8zfmSdBwqfDF0bbK3pafoGZb3Tru4lsLD3QN+97351UyG7yetZyZ2aRx6z6rzMqkaHiND6VtozdgI5BQ117KxvgzRygXyMCQOY4MPUE1Hr6b+Jp3xDcjTtGo805E/I8OVv4hmlhzYeRQWAZGIJU8xexByk2v2uK81tldZw23V5e4u1LM2LnNzIxVgfeAlZbHplVRfsBx01NTGsjtorCOGMx57dup9kw4BPBhMk7APlzTObDh1tpoLLfnlHGopGd2Vg7AoGjblVXt/aZxM7y6gHRAeIUfCPPiT3Y16FhdF/CU4YfmOp7fsqSeXpHlykfZ7gTNtHDKOCv4jdhGC38wUetdxSQMpnddh+dwTbN16JrJp5FCFXO8W8avNIj4SCURsyKZR7wym2a9jYE62FrgjXWm3PsbWVpTUTnMD2vtfl/tQOxNjiaRnZR4dzmsLBj/AGajkg5jyGutZ7GcUMA6KI/Gf/qPc8PHkpMjhGMjTc8TxT7sQf8AeV/5Un88NQf0w49NIOoeqranYJnrZqIihCKELk2htGOFbyNa/wAIGpY9ABqfypTWFxs0LhcALlK+0Nuyy6LeFOgPvnzYfD5L+9VjFRAav8FEfUHZqjEQDgOOp6k9SeJPc1Oa0NFgo5JOpWzCYd5myRC54M31U6lj16LxPlchmeobGOvknI4i89SesBg1hjSNBZUAA/zPcnU9zVKTc3KngWFl0VxdRQhFCEUIWmDCohYoiqWOZiqgZieLG3E9zQhbqEL4TbU0IXnzeqeKTGYh4LeE0hK24E2AZh2Z8zX55r1q6Br207Q78HBaOja5sLQ5Svs+vGkrYpo1wRWzIzxsXYoQ65F94sZMpXMuYWNjrrnJI5enIN811RyMk6Ug/NdSfsblIxMyi+Uwgm/VXAX1szVZ4s34Iyd9fop+JN+FhO/+lblUiqUjbS2finlkd4Wb3iFIZLBATlCgvfhYnS5JPkJ8E0UbbceKt6Spp4WW4nc2S3vPgcV4alIZghazlQb8NBZTnA43NraAX1pySpYdGlWVPWUz5crnaW46C/JQeKwuNggEjF4kZgqCUnM3Emym7AAA6m3K3GmhMScrSn+mp55RDBqeJF7Afmmmmu6atn+JLEkoikyuLgqpcdD8F7WII1twqSKmPibKKauJrix5sQbFfS+hI7/hT4IIuFIBBFwrC2MtsPCOkafyiqI7rJHdeft+NmHD4/ERngXMid1kJYfI5l+6a1uHS9JTt6tPD7WTDhYqCqckqT2Pt+fDaRP7pNyjDMvcgcQfIiqytwmnqjmcLO5j680/FUPj0Gyl5N+ZSQ3gQZxwcqSR5a3/ABqrH6ZZ/wDKbdn3Uj+Pd/ioba23J8TbxnuoNwijKt+tuZ7m9qtqPCqalOZgu7mdT9u5RpZ3yfMVHVYplW57F9glUkxjixkHhxXGuQG7t5MwA/8ADvzrNYvU55BG3Zvr9vdOsGl1Z1VCWihCV97NjQs0crRqWLZH5ZgUJGYD4iCqgXvYEjnVRjjpGUhfG4ggjbw+qkU8jmuygm3auWNAoAUAAaAAWA7AV56SXG53Uxdmxf8AeV/5Un88NaT9Mf33/wDX6qPU7BM1bVQ0UIUftvaXgR5gLuxyoDzYgnXsACT2FORRmRwaEl7g0XKSZZDcySNmY/Ex/ADoL8FHWrqONkTdFXuc551XdhNjzyWITIv2pPd+Sj3j5HL51GkrWD5dU62ncd9FNYTdeMays0p6H3V/dHEdmLVCkqpH8bdikNhY1TcMKooVFCqNAFAAHYAcKjp1Z0IRQhFCEUIUPvBvLh8GB472ZvhRQWY24mw4DubCnYYJJjZgunIoXymzBdL0PtQwrMqiLE3Zgo92PiTYf1l9Tb51Lfhs7Glxtp1qS+gla0uNtOtPNV6hKL3g2GmLj8OVpFW+ojcpm04MODDsRalxyFjsw9L+qWx5Ycw91VXtD3Wg2fHG6PM2dioDBWGmp94ZSDa5GhvY8Ks4sYc1w6bbnbVW9HVzTPykX8ikmLEqx049xVrTYhT1DssbrnsIVmbjQhWn7GcH/vM3K6Rj0BZv5lqsxh95Gs5D1/0qXE33e1vIev8ApWZVOqxFCEUIUDvRurHjfD8R5E8O9shGua17gg9BrSmvLdlLpK2SlJdHbUW1ClNl7PTDxJDELIgsOfck9STcnzrhN9VHke6Rxe43J3SNt+K2IxAHAsCB0LRIT82JP3qtKT+0r7DjeAd6etmNeGIjminT9kVVLPlKXtN3QOMiWWEXxEQOUaDxFOpTXS99VvzJGl71PoKz+Hk1+U7+6Q5t1RroVJVgVYGxBBBBHEEHUHtWrY9rxmabhMrGlIRQhFCE17jblSY5wzhkwwPvPwL/AKifm3AedVdfiLYQWRm7vT79Xj1ra26vvDQLGioihUUBVUCwAAsAByAFZcm+6dWyhCKEKG3n+CP/AJo/leqnHP8AwZO71Cdh+cKIrztT1twD5Z4j1LIfJlJ/mVa0H6bly1Zaf3NPlY+l0xUD4U11ulCRQhKW9sl50XkkZPnnb8vD/vVYUDdXFRak7BcmwnhExaZlGQAxhurXu/oBYH9Zu1LrS8kNaNFynyj4imgbcw/Hx4/3wPzquyO5KVmHNH+3MN/bxfvr/nRldyRcLVPvFh14PnPIIC34gWHqRS2wSO2akmRo3K37I2muIQsqstmKlWtcaAjgSNQQePOkyRmN2Vy61wcLhd1ISkUIRQhefN6toGfGTyMb/SMq9kQlUHbQX82NaugiEcDbcdfH7LR0cYZC3r18VL+y/Z6y49S9iIkaUDqwKqvyz38wtR8WkLYQ0cT6JjEnlsQaOJV2VnFRr4TQhVrvF7QtnPO+HxMH6RFG3uyAJKubLqQCeVyuYX58qZdMwHKVYQ0FQ5gljO/XY/neqohIeaSREyqzt4aKOGZiQgHYWUVc4JAG56lwsOHZuSrq+VgDjfKNT18fBehtytjnC4OKJvjsWk/ac3I9NF8lFQ6ibppXP5+nBZqeXpZC/mpymE0ihCKEIoQihCr7bP8AvWIPVx+EUY/Krak/tBaLD/7A7/VN27MmbCw/qrk/c9z/AA1WSCzyOtUU7csjh1lSdITSgd4d0MJjNZ4hn/tEOR9OALD4gOjXFPw1MsJ/put6eGy4QCkvFex1b/RYtgOkkYb8VK/wqybjUo+ZoPiPdJyBaofY6b+/i9P1Yv8AN6U7Gn8GDxP2XOjTFsf2Y4GEgurYhh/bEFf3AAp9QahTYlUS6ZrDq0+/mlBoCc0QAAAAAaADQDtUFKWVCEUIRQhQO8k12jjH1SZG+RVR65mP3Kzv6kqAymEXFx8hr62T9O27rqNrDqatc75Rm+wVf9xg35VOwyXo6yN3/IDx0+qRILsKdK9MVcihCUt72Amj5fRtfv7wy/L3v3qsaD93d9VFqeCho2zaoGYdVVmHzAIqYZ4wbFwUcRuPBfWJHFXHmjD8qOnj/wAh4o6N3JYJOp0DAnpcU4HNOxSSCN1srq4mTc5T4cjcmf3T1yqAT87j0NU9Y4GXTgp8AIYmCoqeRQhFCF573p2e2Hxc8bC3vsy90diyH5G3mDWroJRJA23DTwWjo5A+FvVp4Lm2VtKTDyrNC2V14cwQeKkcwenlzAp6op2TsyOTs0LZW5XJ8w/tYe30mFUt1WQgE+RQ2+Zqndg7r6PHgqw4W7g5Qm8W/wDicUpjUCCM/EEYlmHQvYadgB01FSqfCo2G7zm9E/DhzGG7zf0SisIJAC3J0AC3JPIAAXJ7CrF2RoubAKc7I0XNrK1vZ/uKYiuJxS/SDWKPjk/Wbln6D6vnwz1dX9N8DPl9fsqSsrOl+Bny+v2ViVWKAihCKEIoQihCKEKuMW+aWU9ZZPwdlH4AVcUwtEFpaJuWBo/NTdMu5U14pE+xIbDs4D3/AHi9QKttpT1qnxBmWcnnZMVRlCRQhFCEUIRQhFCEUIRQhFCEnY/EATy5yAxewUnWwAC2HEgjXTmxrD47DUTVpDWEgAWsD2+qmQloZujXjkl/6Un+moAwWuP/AKz4j3TnTM5rTi9VZcj5mUgKUYEkjgLihmFVrJWgxm9xrw8RogysI3TrGDYX1NhevR1XrKhC1zQK1syq1uFwDbyvQhbAKEIoQtWIwyOLOiuOjAN/GhC4v9gYb+xS32QLL+78P4U50r/8j4pORvJSCIAAAAABYAaADpTaUsqEIoQihChN5914MagEoKuvwSLoy35dCv6p09daegqJIXZmH7p2GZ8TrtKrfaHsxxaE+E0Uy8jco3qpBH96rmPGGEfG092vsrRmJst8bT3fgUeNwdof/j//ALI/9dPfzWn6/BO/zGHr8FJ7N9mGKc/TPHCvOxMjfIWX1zelMS4w239Nvj9k1JibbfA3xVg7uboYbB+9GmaS2sr+83e3JR2UCqmeplmN3nu4KsmqJJT8R9lP1HTKKEIoQihCKEIoQvjXtpx5UISHh93sUbKUCn6zs4sftMMt2Nzc6gelWIq2NaAAroYjEyMBoOgTNsHYxw5cl85cKNFygZc3LMftGoc0pkNyFW1NQZ3AkWUvTSjooQihCKEIoQihCKEIoQihCLUIRQhFCEUIRQhFCEUIRQhFCEUIRQhFCEUIRQhFCEUIRQhFCEUIRQhFCEUIRQhFCEUIRQhFCEUIRQhFCEUIRQhFCEUIRQhFCEUIRQhFCEUIRQhFCEUIRQhFCEUIRQhFCEUIRQha55lRSzsFUC5LGwHqaELHCYpJUDxsGRtQRzrgIIuFwEEXC3V1dRQhFCEUIRQhFCEUIRQhFCEUIRQhFCEUIRQhRe29srh8l1Ls5NgCBotsx18wPWmJ52wtzOT8FO+Z2VqMDt+CWwDhW+w/uNfoL/F5rcUqOaOT5DdJkgkj+cWUoKdTS0YzFpEuaRgq9SfwHU9hXCQBcroBJsFq2XtJJ1LR3sGynMCutgeB7EUmORsjczTolyROjdlcLFdlLTaKEIoQihCg9496sPgxaRi0hFxGmrHueSjuSO166ATsplHQT1bssTb8zwHf+FV5tT2lYqS4hCQLyIHiN82GX+7Tgj5rU036XjaLzvJPIaD39FByb141uOJl9Gy/y2FKyBWQwGgH/r83e66cFvvjozcTlx9mQBwfUjN8iK4YwmZf07RPHwgt7CfrdWFuhv1HimEUqiKY8NfdfrlJ1B55T6E2Nm3NIWVxLB5qL4vmZz9xw9E4UlVCKEJM9o2KmiEDxSvGpZkYKbXNsy/gr1AxCWSKMPjNtepV+IyyxRh0Ztrrt9Uu4PffFoLMyS93Sx+aFR+FVzMWkHzAHyVczFpR8wB8vzwUth/aKf6zDjzWT8iv51Kbi8Z+Zp9fZSW4wz9zT3WPsspvaN9jD/vSW/gprrsXi4A+S6cYj4NPl7lQuO31xcmiusQ/4ai/ldr/ADFqiSYtKfkAHmokmLSu+QAeZ9vJQOJleU++7uxIALsX1JsLZibanlURs0s8ga9x1KidLLO8Ne4m5A36+Wyu7BYVYo0jQWVFCqOwFhWqAAFgtYAALBb66urh2xteHCxmWeQIg66knoANWPYCuFwAuUpjHPdlaLlVxtb2tNcjCwAD7cx1P3FP+L0qG+taPlF1axYS8i73W8/zzUN/2n4/rB/0z/rpn+OdyCk/ymHmfL2U5sX2sm4XFwgD7cVzbuUJvbyJPano61p0cLKLNhTwLxm/Vt+eSsvA4yOaNZInDowurKbg/wDzpU0G6qiCDYrfQuIoQihCgtu724bCkq7lpB/Vx+83rqAv3iKSXAbqPPVRQ/Oe7ilv/tQS/wDu72/bF7eVrX9fWk9KFC/m8N9j5e6aN395sPix9ExDgXMbizDvbgR3UkUsOB2U+GojmF2FTNdTyKEJU32Q54G5BZR8zER/KarMUHwNPWrTCj/UcOpLkhFvetbvVLZXhtxX2NcvwFk/YZk/lIp0TyjZx8SmjTxHdo8AjJc3N2b7TEsfmbmkvke/5iT3pTImM+UAJ13TgC4ZG5yfSH7+q/Jco9K0VKwNhaBy9dVmqp5fM4nn6aKYqQo6KEIoQljfveb9DhASxmkuIx9m3xSEdBcacyRyvSmi5VjheHurZsmzRqT1e54fZUrNKzsWdizMbszG5J6k0+BZekQQRwMEcYsAt2BwEszZYY3kboqk28+QHc1wuATVVXU9MLyvA6uPgNVMtuPjwtzhj5CSIn5B9fTWk9IFWD9R0RNrntt+HyUBLEysVYFWBsVYEEHoQdRSwbq5hmjmYHxm4PFETsrApcOCCluOYH3bd72oO2qbq2xugeJPlsbr0fETYZtDYX8+dRl5SsqEJK9qTfQwD/jZvlFIP8X4VW4qf6HeFWYsbQd4+qQ8DgZZmywxtIw4heA82NlX1IqkgpZZvkGnPgqSGmlmPwDv4Jnwns+xDaySRx9hdz6/CB+NWTMH/wA3eAVkzBz+9/gPz0Wrbe6C4aPxJMUoF7AeEbsfsqA+p/Aak2AvXZcMhjbmLyF2bDIY2ZnPISnHe3vWv26cvWqZ+W/w7Kmdlv8ADsp3dHZDYjEJYfRxsryNyGUhlX9okDTpc9L2GG0znyCQ7D1U/DqZ0kofwb6q3q0a0q04zFLFG8jmyIpZj0AFzQTZdAJNgvPG8u3pMbO00pIGvhpfSNeSjlfhc8z2AApp5jI7q4LU0lK2BluPE/nBS2xd3ohGkuLPx2KJcqADwLHQ3OmhIAuAacigJ0AuUxPVBouTYeqYZ9m4RI2ZoIgq8boARY2tcgEG/Wl5XZsqa6RuTPfTmlbauyYXhOIwZuguStyRYWzkZveUrmUkHSx0oqKR0fzDVdpK9sux069/ztUt7JtutDihhiT4U97DksiqWDDpdVIPU5a7RSm+QpOKU4LelG437FdNWKokUISD7Qd72iJw2GbK+niyDit9Qi9GIsSeQOmpuG3vtoFWV9d0IyM+Y+SrEnmfMk9TxPnTKzhLnG51KAelC4WkbhbIJmRldGKupurLoQev/pz4HSgGyXFK6Jwcw6q7NztvDGYcObCRTllA5MLajsQQ3a9uVSGuuLrW084mjDx+FTlKT6gd8obwK32JFPo10/xA+lRK5maA9WqmUD8s469Et7IYDEQ5gCCxU31+JGH8bVV4c601uYPv9Fa4kzNBfkR7fVNUu6+FY38Mr2SSRB6KrAD5VcOpYXG5aFTNqpmiwcVjJuthiLBXU8iJHuPmxB8iCK4aSEi2ULorJwb5ipPAYURRJGpJCKqgm1yFAFzYAX0p9rQ0ADgo7nFxJPFb66uIoQihCoffPapxOMle/uqckf7KEgH1N2+9T7BYL0TAaQQUjXcX6n6eX1XBsXZrYieOFNC7Wv0HFm9FBPpXXGwUzEqwUlO6Xjw7Tsr72VsyLDxrFCoVR8yeZJ5k9TUdeZSyvleXvNydyuyhISLvduJJi8SZllRAVVbFDf3eZIOp+WgFKa6yvMMxo0MRjyZrm+9uA6iujdn2fw4ZxLI5mkXVbjKqn7QW5JPcn0uL0OcSm8QxqorBkPwt5Dj2n/Q6k5UlU6KEKN27sWPFxhJcwCsGBU2IIBHyIJHr1AIbliZK3K8XCalhZK3K8XC6sDgo4UEcShEHAD+Pc9zqaWAALBONaGiwGiNoY1IY2lkNkQXJ/gB1JNgBzJoc4NFzsuOcGguOwVN7ybRnndJ5QVVz9EpBtkzKCFPPiCW5m3K1s9WukkOZ4s03y+6ztY+WVwc8ENIOX37Vs2Fsd8VKI49ANZHtcIvXux4AfkDTFFRmd2vyjf2TNHSGof8A8Rufp2q3dlbNjw8SxRCyr11JJ4sTzJNadjGsaGtFgFqGMaxoa0WAXXSkpKvtQcjZk9ufhg+RlQEeo09aZnJEbrKVRAGoZfmqHPfhzqmZ8wWnkvkNuRVi707upjY0HiNGUOZGTUcOY5i1WMMzonXCqKinbO2xWx1hbD+HJJFJAYwrsXtcBQotY6WCqON9ON+PHPc5+bihkTGx5Nwub/ZcGBwUqx5smV7BjfWQAW5cTlHXQdK4+Zz7ZuCVFTsjvkGpUD7O1jO0ITJKkaxkt7xAzMQVRBfmWYH7vcU1Rt+PMVJxIuMBDWk8yAbADXUr0BVqs0tWLnEaO7cEUsfIAk0IXn6SR5pCx1eR7m/2nb8Bc+gqKTfVZJrX1dTYbuPl9gmzZmzYkQ+GBJJlJzspIJtplJFgL8l9b8aQStzS0UNMy0Y158SovenC3woaAAsHS4ATxWDXzuMwzE3stl53B0FSIGsNy8pmub0jRHluDvpdQRw8sdlmGWTKpNu4/wDsEdQePGmja+ix+IUbqWXKdjqPzqTZ7OdsDDzyBz7jx6/tKwy/gzfhTkZ1spmDy/E5nerfp5Xy4dt4cyYeVALko1vOxy/jakvbmaWnilMdlcHclX6zWyyLrlKutueUhgPW341mad/RyNceBWoqGdJE5o4hTu0N6Xk0w/0acpGX3j3CsLL94E9hVpUYiGnLHr18FVU2GlwzSadXFRBxMl7mWW//ADX/ACa1V5rJyb5lZCigAtlUpszeSSIgTtni5sQMydzb4lHPnzuanUuIEkNl8fdV9VhwaC+Lw9k6VbKoRQhcO3MX4WHmlHFI3YeYUkUJcbDI8MHEgeK88KLC1SV601oaABwT37I8MDiJpT/VxW14DO3H5IR6mm5Fk/1VKQ2OPgbnwsB6lT23faXDGSuGTxyOL3yp6GxLeYFjyJpIYSqui/T9TUDM/wCAde/h72S4/tNxhOiQDtkc/wDmUro1cD9LQ21kPgFLbG9qFyBiogo+3Fc280NzbyJPauGMhQav9MzRjNC7N1bH29FYmFxKSIrxsHRhdWBuCKbWZILTY7rbQuIoQihCXN+8RiI8OsmGZlKyAyFQCcmVhwINxmKE9gaj1TpGxl0W4UardK2Iui3Hfoq427tzEYtMskgsAcoUZRcggP1J1626VQz4hLLZrhYX1A4qgnr5ZbNftxA4qD3e2VKESAsZnL/RqSTYsV5n9lSTyC9qVNO6slaxgt+anwS5p3VkrWMH4dz4K893djLhYRGurcZG+0x4ny5AcgBV/DE2JgY1aCGFsTAxvBSdOp1FCEne1TapgwRURiQTN4TZr2UFWObQg5rgW1GuvKxamdlbsrHC6UVNQGF2Xj16cB1qkY4D4XiF4zZ8mTN9IdAc2S3w62vflVY+ABuYHuWgmf0c5hsTa2o27DyKnNj71yYeMK6GWJTlBF7r0TMARw4A8udhoqPM4XI71GfGM4Yw6n9vHy4dunWueTa+DM3ijDS5r5shZAubjewJ0vrxt2pywUoQVhZ0Ww5Ei+17XsdO/q2XXtqTF4uISiMmAcPBIfKba5wPfDAHmoABv3ofDIW3YLhV7ZY43mOUlr+sbdd9R37KBikUyq7IBHdSyR3XQAA2Zi2pte5vqTTQnbmGYW7FYNfNHTuhYQb31PXvt5aL0DuvvVh8ap8FiHUe/G+jL34kEdwSPWrSORrxdpWTnp5ITZ4+67t4ELYXEKOJhkA9UallMO2KojBMviIX1XMpPlfW/a2tRFmMLkbHVsLtr28RZMu82GxLCFsJNZ87LLHe2UXIRrWsVA965vfgONg8zogw5t1spDOZQG7fliuvH4hIzdXtIPiVDqxK6XW+UXupzEcOdMAEqwZE6R1mDVQO25S8cDvbxBmR7C1ytje3Q3uOmeu2sVnv1NT5GNzbtdbxF/ZQGNYhdDbX8jSmrLUzyx9xyXpOpK2CKEKr4lCKF6e6BzNtLAcSdOFZiVh6VzWjifVaqKQCFrnHgPRda4GUi/gy/wDTYfha9OfwNR/j5j3TRr6cfu8j7LmdrXBBDAXysCrfJrHXrTD4nsNnCykMlY8XYbqPmx0eHQNOxBYqrGzMMx+qALgceA5EX6062CSUXYNO78KYfUxQkNkdqU57I3ogjwcbNJnKrbKnvMVX4W48CoBzE2N+NXcdQwRtLzrsed+ztVHJTvMjgwabjlbt22TXUpRUvb/vbZ+I7qB83UH+NdG6m4a29XEP+Q9VRlSV6itseIdVdVZgrgBwCQGANwD1HH51wgFR5qSGZ7ZJG3Ldur6eKzwmBkl/o43fuAbeV+F/WmpJ42fMUiavp4TZ7teQ19ESYGUEgxSG3EqpcC3G7JdQexNcbUxH930TEeLUjzbNbtBt47ea5waeViHBwuNk6ezTeIwTiB2+ilNhf6rngR0DfCR1Knrdt7eKy/6iw1rmfxLBqPm6xz7R6diuCmlikUIRQhcW2fG8CT9HCmXL7mY2Fzz8wLkX0va9Jdexy7pL82U5d+CpjGYGSBxFLGUa3DOjWHK+Rja/LyrK1FM+LWQi54cVlJ6Z8P8AcIueHHtTn7NNk3Z8Sw4XSLz+u3+H9+rbCoMrDIdzt2K2wqnytMp3O3Z9z6KwatlbooQvhNuNCFTW/e/7YgvBhTlw+qs9gTL1tf4U8tTYG4Ghr6iqscrPFXdFhwsHy9w9/bxUbuHuiMUS8l1w6G1hpnb7II4KOZHWw52KOl6T437eqViNcYf6Ue/Hq+6ndvbpYjFz5Y1TD4WH3IgdAeGdwii+pvqbXCipksD5HWGgCbw7FIKKMuyl0jtztYcr69u3ouc7tQXfZqZ/0iyzeOy2W6qQFtxCWdhfXUnja1HQtsYhvvdK/mdR0ra91rA5coOtrX/Dz6lv3P3Z2hhJiQYljOkgZs4YDgQF1zDkTaiCGSN2trLuL4lR1rAWtOcbHTbkdTdcntN3dWJlxMS5VkbLKo4BiCQ/a9iD3seJNR6+AW6Qd6awmqJPQu7vZKu7u0mw2JhmQ2KuM3dSQHXvdb+tjyqDTvLZArSsiEkLgeVx2hekGFxY1dLKKgtubMbDTyQsLZG93up1Ru91t63HKozhY2WSrYTDMRw3HYuzZe8TxAI48RBwN7MB010YedvM0ghXNFj5Y0MnF7cRv3+62YnbEDXPgOWJuSWCH1ZGvYDQDtXRcKyH6jgi1jzX8Pqoed2b3spCAlRbMVBIzZcxvdiADqb2A4AADvWs9iNdUV39Z4+G/n+dw2Wg4NpfdTjx06DT8xSmi5Uehh6WQjq9l6NqQtWihC4cHsiGJ2kRAHYkliSx943Nrk5QTrYWFIaxrSSBqd0t0jnAAnQbLupaQuDbOzFnjKmwYXKNzVuR8uo5im5Y2yNLXJyKV0bg5u6qrbmzDiYoxqjxsZIiDbKWyEg2sbhkUhgb8RbgRTxVQib0br3aTsrKsw51S8Sxutf2Uru9hYI/DinkCpGqm1vjNz0vljBF25DMoJAOq6KNsshldwOycqc8MLYIxfTU9QVn1cqlS9v+t9n4j9kH5Op/KujdTcNNquI/8h6qjKkr1FS27uyzNISy3iTViWCgnkpPG3Emw6dahVlR0YytOpVJi9c+K0Ue53PIff8AN0/Yd1dDGBkstrIRa3C6kaW4jqO2lUpuDdZoG+iRpN85l2wmDEIaDxEiCDMpsSAXBQjhe4BuLL61a0lNE6O79yL34dn5xVZUVDw/K02AU3vru/Fmlmw1wIyA4zFg1v6RgSSbg2HH6rDpQyobHKIxt6FXuCV0kJAkPwk+HX7pKDEag2I1B6EcDVidlspoxJG5jtiCPFejsLLmRW+0oPzF6jLyVbaEIoQlb2hY2SLDxvFI0b+KACttQUe6m4IIsL/dqLWyuihLmnVRK6Z0UJc066eqrCRySSSWYm5JJJJPUnUk1mLvmk1NySswS+V+puSVdexMAIII4h9RQCep4s3q1z61r2NDGho4LYMYGNDRsF20pKRQhKHtU2mYcAwU2aZhECOjBmf5orD1pmofkjJCl0MQknaDtv4Ki2NhVKFqVfW7WAEGFhiH1UGa3NmGZz6sSfWtLG0MaGjgsTLIZHl54lSdLTah49qynGthzh2EQjzCfXKTZTa9rcSRa97qdLUjMc+W2nNSDCwQCTOM17ZeNuamKWo6VfaYw/2fJfiXiy+fiqT/AHQ1Rqz+y5TsOv8AxLLdfoVU2zMMZJoo1Fy8iL+8wF/S9/SqSAXkA61pql2WFx6ivTNXiyKhd5N2ocYoEl1dfgkW2YdtdCOx/A60lzQd0xPTxztyvCSMR7MZwfo5omH6wZD8hmpHRdaq3YML/C/yXRs72Yte+InAXmsQ1P3m4fu0CLmlxYQwG73X8ll7SYIsPhcPhoVCjxC4HHRVYMxJ1JLONT1Ndk0FkvE8sdOGDmLKO9l+zfFnldh7qR5fV2BH4IfnSYhxTGDR6uf3fnkrYp5XiKEIoQihCwmlCKzMbKoJYnkALk0IVZKWK3+FiL662J9dbVlZHB0hdwJK1kTC2NreIA9Fr2Dhs86LMcwZskluJIBZQOQjPQC9m1Ohq+oxH0YLAodW6RsLiD1H7fnmrUqYs+o/eDCGXCzxji8TqPMqbfjQnIZOjka8cCD4Lz2puLipK9aBBFwuXHYvHp4RwebKsjG0QDtnypqyWJtbQEi3xUwBG2bM+3DfksB+oekNY5o2sD5K4NpTqZEmsEsEWRrZQxIIc2NtM3hjMeOToBVXVPa82bqodKxzBd2ixkw8DESvGma4Cs6ANcmwHvC+vADneogc8aAqUWsOpC3YvKsT5gAgQ3HDQA3HyrjbkpR2VSRoSABqxsB3J0/jWnOgW5kk6KEvdwFz3BekcPHlVV+yAPkLVGXk62UIRQhIHtQxd2gi6ZpD2PwofkZKqcXktG1nM+iqMXksxrOZv4f7ShspLzwj/ix/zrVTRC9QztVTRi87O1XdWsWtRQhFCEie2TDF8CjDhHOjt5FJIx/edajVYvEVPw1wbOL8bql2F6qAtKr13T2uuJw0bqRmChZFH1XAAItyB4jqCK0kUgkYHBYuohdDIWHh6KYpxMqIyYv9NvmT9E8P4dM2brwve/e1u9I+PP1W81IvD0FrHPffhlt63Uq7hQSxAAFySbADqTypajqoN/t5hi5FjiN4YiSD9trWL+QBIHmTzFU9dUh5yN2WkwyiMQ6R+54ch7qS9kmwDLiP0lh9HDcJ+tIRb1yqSfNl6Vyii/ee5JxSoAb0Q7/p7q2trY9YIZJnuVRSxA4m3AC/MnT1qxJsqF7g1pceCRML7T/f+lw9k6o+Zh6EAH5imhKqpmLxl1nNIHPdNuB3qwcoGTERgn6rsEb91rH8KcDgVZRzRyfK4FZ4/eXCQi74iP8AZVgzHyVbk/KgkBdfKxgu42VQbzbbbGYgyZSBokScSBfQacWYm+nMga2FMOOYrNVlQaqUBm2w91au5GwzhMMFf+lc55OxIAC/dUAeYJ5080WC0NLAIIgzx7UwUpSEUIS3tPeN4p3j8JWVbfWKkgqDf4SOJI9KhT1ohflcOCnU9EZ2ZmnjsshvbHb+ilv09z/XQMQgIvfyKDh04Nreahtr7akxAy28OK+qg3LW4ZjwA55R04kaVBqcQMjcrBYean0uHCN2d5ufJRrNbqeQA1JJ0AA5knS1VzGl5DW7lWT3tY0udsE4bv7ASILJIoM51JvfLcWyjloNL89etaWnhEUYaszUVLpnE305Kdp9RkUIVF787EOFxTgD6OQl4jysT7y/dJt5FetPMNxZeg4BXCophGfmZp3cD9P9rk3e2wcNITYlGsHA46cGHcXPmCe1MVdN0zdNwpGJ0JnAez5h5jl7KwoMUk8ZMMnEWzJa6k87MDZh0YelUbmuYbOCy7mkEtOh81GHZUuZWllDqhDZ2OU+6QfhACAm1iwtxNOdI2xACMwDbW15/ZQ29e8ayKYYDmU/G44EfZXqDzPC2mt6m0dIQc7x2BXGG4e57xLILNGw5n29exa/Z5sc4jGISPo4bSP5g+4vmW18karKQ6WTv6irBDTdEPmf6cfbxV20ysCihCKEKm96NoePipXBuoORP2U0uOxbM1/1qzOJS55yBw091mMRl6Sc22Gnv5qPw02R0cC+R1a3XKwNvW1RaeQRytceBUaCTo5WvPAhXfhcQsiK6EMrAFSOYPCtgDfULXggi4W2hdRQhc20cCk8TxSC6OpVh2P5964RcWXWuLTcbqgN6d2ZsDJlkBaMn6OUD3XHIH7L9VPe1xVRPTmM3Gy01JWNnFjo7l7fmi4Nm7Slw754JGjbmRzHQg6EeYpuKZ8Ru0p6enjmFni6a8J7TMSotJFFJ3GZD66kH0Aqc3Ej+5qrH4Mw/K8jtF/ZbZ/afMR7kESnqzMw+Qy/xpRxLTRvmkjBRfV/l90s7b3kxOJH08vucci+4nyHH7xNRJauWTTh1KfBQQwm4FzzP5ZSm6e42IxjBmDQwc5GFiw6IDx/aPu+fClw0jnav0CaqsRZGMsep8grv2Xs+PDxJDCuVEFlH8SepJuSeZJqzAAFgs+5xcS526x2zghPBLEfroy36EjQ/OukXTbmhzS08VQFiNCLEaEdCOI9DUVYt7CxxaeC+UJK6dnbPlnfJDG0jcwo4dyeCjuSKACdk/DTSzH4B38PFWjuduOuGImnIeYfCB8Mfl9pv1uXIcSX2sstFR0LKcXOrufsnKlqeihCKEJH3pYHFNblGgPneQ2+RHzqkxQjpG9ivMKB6N3b9FFOwAuSAOp0qsVos8NE8htEjSd1Hu/vn3R5XvUmOkmkOjbduijS1kMY1dfs1TbsHd/wiJJSGl5W+FL8bX4tyzH0Aub3VNSNgHM81R1VW+c8hyU7UtREUIRQhRm8Ow4sZEYpR3VhxU/aH+XOug2UimqZKaQSRmxH5bsVObw7pYnCEl1Lx8pUBK/eGpT106E06Hg7rdUGPU9QLPOR3I7dx/CoJGsbqSDyINj8xSi1rhqLq3khilHxtB7Qs5Zmb42Zv2mLfxNcbGxuwHgkMpIGG7WAHsXbsTYs2KfJAhbX3m4Kv7TcB5cTyBrrnAKNX4pBRt+M3dwaN/sOsq7N19gpg4BEnvMdZHtbM3M9hyA5Aczclgm687rKuSqlMsm58hyUvXFGRQhQm+G0mgwzGMMZHPhplBJBYH3tOgBI7gDnTU73MYS0XPAJmokcyMuaLngFWeE3dxTgZMNLblmHh/zlazrcOqH6keJWdbh9S/XL4kf7UlDuPjGFysa9mk1/uqR+NPjCJeLh5p9uESncjz9k1blbHxWFLpKUMJ1UKxazX1tdRYG5J7i/M1aUcMsLcjzccFaUUEsLSx5BHBNdTFNRQhFCFqxOHSRSkiq6toVYAg+YNCAbJK2p7LcJIc0TSQH7KEMvyYEjyBAqO+ljdwU+PEp2C179v5dQsnshN/dxYt3hv/5gpk0LeBUgYu7i0eK6cN7Io/6zFSHr4aKn82f+FKbRRjdIdi0p2A8/dM+xtxsFhiGSEO44PIc58xf3QfICpDIWM+UKHLVSy6Pd7JkpxR0UIRQhLe2NycJiHMjKyO2rNG2W56kEFb97a0ksBUaajhlN3t1WrC+z/BIblGkt9t2t8hYH1FAY1JZQU7DcN+vqmPC4VI1CxoqKOAUAD5ClKUABoFuoXUUIRQhFCFWG+2JZNoFVNlYRFhYak5lPHhoq8OlV1TEx87cw4KypZnsgdlPFPWytjwIqusa5iAczXY3I5FiSPSprIWR6MFlBkmfJq83UrTibRQhFCEUIRQhFCEUIURjt18JMSZMPGSeLAZSfVbGi6kRVc8WkbyOwlcsG5OBU3GHU/tFnHyZiK7cp1+JVbxYyu8Sp2CFUUKihVHAKAAPQVxQt1soQihCKEIoQihCKEIoQihCKEIoQihCKEIoQihCKEIoQihCKEIoQihCKEIoQih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data:image/jpeg;base64,/9j/4AAQSkZJRgABAQAAAQABAAD/2wCEAAkGBxQTEhUUEhQWFRUXGBsaFhgXGBwYHxwfGhgYHBkYIR4dHCggHR0lHRsYITIhJSkrLi4uFx8zODMsNygtLisBCgoKDg0OGxAQGzQmICQsLDQsLDAsLCwsLCwvLCwsLCw0Ly8sLCw0LCwsLC8sLy0sLCwsLCwsLCwsLCwsLCwsLP/AABEIAKsBJgMBEQACEQEDEQH/xAAcAAACAgMBAQAAAAAAAAAAAAAABgUHAgMECAH/xABLEAACAQIDBgMEBgYHBQgDAAABAgMAEQQSIQUGMUFRYRNxgQciMpEjQlKCocEUYnKSsbIzQ1OiwtHSFTRjc5MXJIPD4eLw8VSjs//EABsBAAEFAQEAAAAAAAAAAAAAAAACAwQFBgEH/8QAOxEAAQMCBAIIBQIGAgIDAAAAAQACAwQRBRIhMUFRE2FxgZGhsdEiMsHh8AZCFBUjM1LxYnI0Q1Oiwv/aAAwDAQACEQMRAD8AvGhCKELi2rtaDDJnxEqRLwBY2uegHEnsKUxjnnK0XPUhKGK9rGBU2RZ5O6oAP77Kfwqe3Cql3C3aQk5wtuA9qWAkNmMkPeRNPmhYD1tSZMMqWC+W/Zr90ZwnHB4tJUDxOsiNqrIQwPkRpUEgg2KUt1cQihCKEJf21jmMhiRiqqBnKmxJbULfiABY6anMOFtc5juKyUxbFCbOOpPIcFIhjDtSlV9vyI9p0xEMTfDKZiyjoHs14r9eHUiqkV9Y5n9KfM7i2wB7rjXu16k5kZfVqk0w6h0ZQM5dLN9bV1F83E6ceovTGF1FRLXR5nk663J24hKka0MOid69AUFFCEUIRQhQG1N5ArFIVEjA2ZibIp4EaasR0GnK4NSYaV8muwTUkzWacVDvtnEHUy27Iigf3gx/GpooYxvdRzUPRHtrEL/W5uzopH90KfxrjqGM7FAqHcVP7G26sxyOMklr2vcMBxKn8jY+Y1qDNA6I67c1JjkD9lMUwnEUIRQhR+1dtQYbL48qx575c2gNuOvAcRx60tkbnmzRfsSmsc75RdZ4Ha0E39DNFJ+w6t/A1xzS02cLLjmlpsQu2kriKEIoQihCKEIoQihCKEKH3qxpjgIU2eQhFINjrcsQeRCBiD1Ap2Fmd4CkUsXSyhvDj2JE/RYx9RBb9UVb5G8lpOjZa1h4Jt3J2aY1eXLkEmUKoFrhb++R3LG3YA87CrqXtc/4dgqCulZJJZmwTNUdQkUISZ7QN+VwK+FFlfEsLhTwQHg72/BdL24gVOoqF1S7k0bn6Dr9ElzrKkNoY6SeQyzO0kh4s3ToOQHYWFaiGCOFuVgt9U0Tdc9PLiKEKW3b3inwMniQNoT78ZPuP5jkbcGGo7jQw6uijqBroeB/OC6HWXoHd3bUeMw6TxcG4qeKsPiQ9wf86ycsTonljtwngbqTptdWvETBEZ2NlUEk9gLmgm26Eh7Q2kIl8SUhWkYs17m19SLDVsosoGl7DUC5GFhppMbxFwZt/wDkaD823KlySNp4szlnsbGxYsMMPKxlCljHKqqHHA5St7C5AvdrXFxrWhrf0hHFGLXB4G9xfr+1lFhr2yE24cNl3bAgUyxBFCIqtIABl5BQLDgbyE/dqmwCnf8AxkjpN2C3fe3oCpU7hlFuKb62SiIoQihCg96seY0WNDZ5Li40KqPjYd9VXtnvyp+mi6R9jsmpX5GpVRQAABYDQAfwq7Asq9fPFW+XMM3S4v8AKi6FlQhY+OUZWQFnQhwFBY2HHgDYEXW/61MVOQsLXHdOxZs1wFYkUgZQym4IBBHMHUGqRWCzoQihCqj2ysfHw45CNyPVlv8AyirzBh857PqrfCx857Pqq8ZAeIB86uyLixVsdRYqQw22cTGLR4iZR0EjW+V7VGdRwO3YPT0Ud1LC7do9PRd67548afpUnyQ/xSmv5bTf4+Z903/AQf4+Z91M7lSYvHYxPGnmeKIiSS7ELcfAthZblrG1uCtUGvip6ePKxvxHv056+CiVkcMMdmt1Pp+aK4qpFUooQihCKEIoQkTeLHeNObfBFdF7tf6Q/MBfuHrVlRx2bnPFXmGwZWdIePojd7Zvjy3YXijILfrNxVPIaMfujUE1yrmsMg71zEanKOibud+z7p7quVIihCg98t4VwOFaYgF/hiU/Wc3sPIak9gafpoHTyBjePkOa4TYLzticQ8jtJIxd3JZ2PEk8/wD05AAVsoo2xsDG7BMHVSGwdhviW+ssamzuFL/dAA1NvQfIGrxPFW0Yyt1edhy6z7KRBAZDfgrD2bu3glX3YUktoWkGdr8wcw909rDyrGzYjVyuu+Q9xsPAK0ZBE0aBcW0t1MPOPoomga3uuqhV+8lxx8ge9SKXF6qndcuzDiCb+fBNyUsbxoLKusXhXido5BZ0NmHH1B5gixB6Gt1TVDKiISs2P5ZVL2Fji0p99i+1SmKkw5+CVM47PHbl3Qm5/wCGKqsahGVso7D6j6+KUw8Fc9Z9OKD3lxHwQj6xzP8AsqdB6tl8wGqlx6r6ClLRu/QdnHy0709AzM7sSD7R9iS4rCFYdZFJIX7QIsQO/D0vWe/TuIx0dQ7pDZr25b8tQfDSx7U5VQmRotwN1DeyHZEuDJln4rmyRjViWUAC31V4ks1hw41u6nFaWCjymQHW+hvwtYcyerRV7IHun6S1tLee6s7dhSJWDanw14dSzZ/mbVm/0/L0z55bfM4Hxup04sGhMtaRR0UIRQhJe8cubEt+oqp6kZz8wy/KrSgbZpcodSfiAXPsvCCadY2JC5WdrGxIUqMtxqLlxr0B63pyrlcxnw8UiBgc7VOf+z4snh+EmT7GUZfla1U/Wp6Udt7NEEgC38NwSoOuUra635g3BHke1WlHOX/A5Q54w34glLfJMQ8WTDMYTcklHKljkiCm9xqMsvu3v9ICAdbOGNt39JxHwm17dVvQpcL25bKw9wQ4wMQlk8SUZvEbmWzHNe+tybm51N71UOaWmxUgEEXCYa4uooQlneXc6PGzxyTOwSNCpRdM12BF24gceGvcVJgqpIAQzin4ah8QIZxWt/Z3s82+hIt0lkH+KlivqB+/0ShWTj9yit6939nYLCSP4Cl2UpFnLOS7AhbZieHxX5BSaXFNUzyBuc+KXHLPNIG5iqu2bgXnlSGIZnc2X8yegAuT2FaOeZsLC9351K9mlbE0vcr73Z2FHg4Fij1PF3tYux4sf4AcgAKyU0zpXl7tys1LK6Rxc5StNJtFCEUIRQhQO9+3BhodMxkk91Mqlio+tIQAdFH4lRzpyJmd1k9BF0jwOHHsSahGUZPevYIAfiJsFF+5I171cEhjb8AtK5zY2ZuACsPY+AEEKxjUjVj1Y6sfnfyFhyqle4ucXFZeR5kcXHiu2kpCKEKjfa7tkzY3wQfcw65bfrsAzn5ZB2s3WtJg8GWMync7dg+/omnnWySoIWdlRNWYhV8ybCrOeZsMbpHbAXXGtLiAOKsfeDacey8JEACVzBdNCx4km2tzqTbXS2nEeeRn+KnL5jvqVazkwxARhda7VtE2IANjAZCPiIyIjgcBmIzsL2Fwq0iogayboxtdEEznxZzvZadyt5BjY84UrYkEEk3tax1OhFyDbTVdBwpytp442tczj9+3km6SeSRxa/gl72l4YLiI3HGSMg/+GR+Tr8qv/wBMykxyR8iD439k3Xts4O5qM3JxHh7Qwr3t9Kq+j3Q/g1XeItzUz/zioTd16Hx2MSJC7mw5DmTyUDmT0rGySMjYXvNgNynwCTYJVzszNI/xvxA1ygfCg6gDnzJJ515xideaycv/AGjQDq+6nxsyNsvkcqtfKQbGxsb2PQ96gOa5trjdOXWdJQu7YH9M3aMf3m/9tbD9LD4ZT1t+qiVPBMVatRkUIRQhIm3SFxM2Y2uykX00MaAfiCPSrajcBEoM4Odc2DxeWWNo/edXHurqSD7rLbyJ9QOldqTG+Mi4RCHNdsrEqoU5Km+mIUNEpIGUNIxPLgq37G7/ALtTaEfGXcAFHqNQGjclL0GNR3EcZ8R20Cprfnx+EaAnUjQGrB88bRclMimlLc+U2520TRsLYUscviSMEAHwRsxzkiwL6AHKOVjrbUWsayonbLsO/ipEUZZuUyVFTyKEIoQoPezeaPAxZn96RtI4wbFj17KObfxJAL9PTvnflb3nknoIHTOytVJbb2xNipfFnbM3BQNFUfZUchw7m2taimpWQNs3fiea0EFOyFtm+KYNx9v4TAq8siySYh7qAij3EB4ZmIHvEXNr6BelV9bT1FRJlaPhHM+ahVcM077AfCE0we1XDk2eCZR1GVreYzA/K9Q3YTOBcWPf7gKM7DZgNLH87E1bE3jw2Kv4EoZgLlTdWA65TY278KgywyRGzxZQ5InxmzxZS1NJtFCEUIVUyb2YTEY+VJpJQQ/hpkyAKq2Ac3OYgsS2gsAwvfk82V0ejUs15pXCMaXtrbS52F1Pbr7K/wC8sOKwM57FizKunDhmYjkStqemmzRgc91YVVVnga0cdT3H6nVPFQ1WJI3omc4hlLNlVVyqCQNRqSOBN76mrCkjY5pJHFXGHQxvYXOFzfipjczN4DFiSpkbw7m9gtlI14DOH0qNUZRIQ0KDWhgmIYLBefNoYvxZZJT/AFjs/wC8xb8611MzJCxvUFXHdSW5aA42G/IsR5hGtVdjziKJ1uJHqpFILyhWltHZ8U8ZjmRZEPFWHTgex71gWuLTcK4c0OFitEMKo2VUISNMqgKTmzZc2p0NrAcb/FSi4u1J1KSAG6ALZs3ZcMAIgjSME3IUW/8Aryrjnud8xXWsa3YJL9qEl5MOvRZCfvGMD+Vq1P6Yb/dd/wBfqoFedWjt+iWNg3/SsPbj48X/APRa0dZ/47/+p9FXjdXztHATvMzZAw4RksAqrYX/AFgSb3IBvp008txXDautkAa8Bg4a78zpr1aqdFI1g21W3C7AJ1nYEf2aXA9W4sO1lHUGlUWAU9Ocz/jPWNPD3XHzudtokram1posXKCqhUbIIgoUZFJ8MggXBK5TfhysOS8UwxlZrs4DQ+4VlTUzXQhzDrxXXDvJEfiDx93At81Y2Hc1l5sCq4xcAO7D9DZddDI3UhMuwD9Of1o/5WH+qrb9LHSUf9fqoFTwTHWsUVFCEUIWlsKhcSFFLgWDkDMAeIB4gUIW6hCjtrbZjgFj70h+FF4nufsr3P4nSnI4nSGzUlzw0XKQNusXjmeQ3ZhmYgkWtayj9UAfxvxNWvRCOEtCZpZM1VG4/wCTfVSvsywEeRpCrGVGKZ2YspGlstz8WW2Y2uCxANqqpDrZXeJPnbIYpH5gDcdXK/WBz+qe6bVYihCKEIoQqA3kxcuLx0xyu7iRkRFBYqsbFQLC9uFz3Y1pqPoqena5xAvr+div6Xo4YQSbX1W/Dbk499RhmA6uyL+Ba/4Up2J04437iuur4Bxv3LXj9z8dCCz4dyo4lCr/AIKS34V1mJU7jbNbtC62ugdxt2pdnnygEAtcgC3fmTyHepT5MouBe/54KS9+UXGv56Lbhp5EdXVsjKbqykgqext6dwaQ8Nk/pyW14X1SHAP+B9uzir43H3i/TcMHawlQ5ZQOGbkw7MNe2o5Vl6qnMEhYe7sWfqITDIWnu7Ew1HTChd6to+FDlU2kk91ew+u/oOHcr1p2GPpH2UilgM0gbw49irPEbvK0yShyAhJEZGZQWy5iNRbNkS4Nwbcrmp8lI17s17K0qsKiqHh5JFje3MjZOGwNsph0kVo5GZnLllynMSFBJuwOa4N//gDM1K8u+HZMVNBI6T4BppbXqUi++C/Vglv+sYwPUhyfwNN/wciaGGzHl4pdxeJaWRpHsGa2g4KBwW/E8zfmSdBwqfDF0bbK3pafoGZb3Tru4lsLD3QN+97351UyG7yetZyZ2aRx6z6rzMqkaHiND6VtozdgI5BQ117KxvgzRygXyMCQOY4MPUE1Hr6b+Jp3xDcjTtGo805E/I8OVv4hmlhzYeRQWAZGIJU8xexByk2v2uK81tldZw23V5e4u1LM2LnNzIxVgfeAlZbHplVRfsBx01NTGsjtorCOGMx57dup9kw4BPBhMk7APlzTObDh1tpoLLfnlHGopGd2Vg7AoGjblVXt/aZxM7y6gHRAeIUfCPPiT3Y16FhdF/CU4YfmOp7fsqSeXpHlykfZ7gTNtHDKOCv4jdhGC38wUetdxSQMpnddh+dwTbN16JrJp5FCFXO8W8avNIj4SCURsyKZR7wym2a9jYE62FrgjXWm3PsbWVpTUTnMD2vtfl/tQOxNjiaRnZR4dzmsLBj/AGajkg5jyGutZ7GcUMA6KI/Gf/qPc8PHkpMjhGMjTc8TxT7sQf8AeV/5Un88NQf0w49NIOoeqranYJnrZqIihCKELk2htGOFbyNa/wAIGpY9ABqfypTWFxs0LhcALlK+0Nuyy6LeFOgPvnzYfD5L+9VjFRAav8FEfUHZqjEQDgOOp6k9SeJPc1Oa0NFgo5JOpWzCYd5myRC54M31U6lj16LxPlchmeobGOvknI4i89SesBg1hjSNBZUAA/zPcnU9zVKTc3KngWFl0VxdRQhFCEUIWmDCohYoiqWOZiqgZieLG3E9zQhbqEL4TbU0IXnzeqeKTGYh4LeE0hK24E2AZh2Z8zX55r1q6Br207Q78HBaOja5sLQ5Svs+vGkrYpo1wRWzIzxsXYoQ65F94sZMpXMuYWNjrrnJI5enIN811RyMk6Ug/NdSfsblIxMyi+Uwgm/VXAX1szVZ4s34Iyd9fop+JN+FhO/+lblUiqUjbS2finlkd4Wb3iFIZLBATlCgvfhYnS5JPkJ8E0UbbceKt6Spp4WW4nc2S3vPgcV4alIZghazlQb8NBZTnA43NraAX1pySpYdGlWVPWUz5crnaW46C/JQeKwuNggEjF4kZgqCUnM3Emym7AAA6m3K3GmhMScrSn+mp55RDBqeJF7Afmmmmu6atn+JLEkoikyuLgqpcdD8F7WII1twqSKmPibKKauJrix5sQbFfS+hI7/hT4IIuFIBBFwrC2MtsPCOkafyiqI7rJHdeft+NmHD4/ERngXMid1kJYfI5l+6a1uHS9JTt6tPD7WTDhYqCqckqT2Pt+fDaRP7pNyjDMvcgcQfIiqytwmnqjmcLO5j680/FUPj0Gyl5N+ZSQ3gQZxwcqSR5a3/ABqrH6ZZ/wDKbdn3Uj+Pd/ioba23J8TbxnuoNwijKt+tuZ7m9qtqPCqalOZgu7mdT9u5RpZ3yfMVHVYplW57F9glUkxjixkHhxXGuQG7t5MwA/8ADvzrNYvU55BG3Zvr9vdOsGl1Z1VCWihCV97NjQs0crRqWLZH5ZgUJGYD4iCqgXvYEjnVRjjpGUhfG4ggjbw+qkU8jmuygm3auWNAoAUAAaAAWA7AV56SXG53Uxdmxf8AeV/5Un88NaT9Mf33/wDX6qPU7BM1bVQ0UIUftvaXgR5gLuxyoDzYgnXsACT2FORRmRwaEl7g0XKSZZDcySNmY/Ex/ADoL8FHWrqONkTdFXuc551XdhNjzyWITIv2pPd+Sj3j5HL51GkrWD5dU62ncd9FNYTdeMays0p6H3V/dHEdmLVCkqpH8bdikNhY1TcMKooVFCqNAFAAHYAcKjp1Z0IRQhFCEUIUPvBvLh8GB472ZvhRQWY24mw4DubCnYYJJjZgunIoXymzBdL0PtQwrMqiLE3Zgo92PiTYf1l9Tb51Lfhs7Glxtp1qS+gla0uNtOtPNV6hKL3g2GmLj8OVpFW+ojcpm04MODDsRalxyFjsw9L+qWx5Ycw91VXtD3Wg2fHG6PM2dioDBWGmp94ZSDa5GhvY8Ks4sYc1w6bbnbVW9HVzTPykX8ikmLEqx049xVrTYhT1DssbrnsIVmbjQhWn7GcH/vM3K6Rj0BZv5lqsxh95Gs5D1/0qXE33e1vIev8ApWZVOqxFCEUIUDvRurHjfD8R5E8O9shGua17gg9BrSmvLdlLpK2SlJdHbUW1ClNl7PTDxJDELIgsOfck9STcnzrhN9VHke6Rxe43J3SNt+K2IxAHAsCB0LRIT82JP3qtKT+0r7DjeAd6etmNeGIjminT9kVVLPlKXtN3QOMiWWEXxEQOUaDxFOpTXS99VvzJGl71PoKz+Hk1+U7+6Q5t1RroVJVgVYGxBBBBHEEHUHtWrY9rxmabhMrGlIRQhFCE17jblSY5wzhkwwPvPwL/AKifm3AedVdfiLYQWRm7vT79Xj1ra26vvDQLGioihUUBVUCwAAsAByAFZcm+6dWyhCKEKG3n+CP/AJo/leqnHP8AwZO71Cdh+cKIrztT1twD5Z4j1LIfJlJ/mVa0H6bly1Zaf3NPlY+l0xUD4U11ulCRQhKW9sl50XkkZPnnb8vD/vVYUDdXFRak7BcmwnhExaZlGQAxhurXu/oBYH9Zu1LrS8kNaNFynyj4imgbcw/Hx4/3wPzquyO5KVmHNH+3MN/bxfvr/nRldyRcLVPvFh14PnPIIC34gWHqRS2wSO2akmRo3K37I2muIQsqstmKlWtcaAjgSNQQePOkyRmN2Vy61wcLhd1ISkUIRQhefN6toGfGTyMb/SMq9kQlUHbQX82NaugiEcDbcdfH7LR0cYZC3r18VL+y/Z6y49S9iIkaUDqwKqvyz38wtR8WkLYQ0cT6JjEnlsQaOJV2VnFRr4TQhVrvF7QtnPO+HxMH6RFG3uyAJKubLqQCeVyuYX58qZdMwHKVYQ0FQ5gljO/XY/neqohIeaSREyqzt4aKOGZiQgHYWUVc4JAG56lwsOHZuSrq+VgDjfKNT18fBehtytjnC4OKJvjsWk/ac3I9NF8lFQ6ibppXP5+nBZqeXpZC/mpymE0ihCKEIoQihCr7bP8AvWIPVx+EUY/Krak/tBaLD/7A7/VN27MmbCw/qrk/c9z/AA1WSCzyOtUU7csjh1lSdITSgd4d0MJjNZ4hn/tEOR9OALD4gOjXFPw1MsJ/put6eGy4QCkvFex1b/RYtgOkkYb8VK/wqybjUo+ZoPiPdJyBaofY6b+/i9P1Yv8AN6U7Gn8GDxP2XOjTFsf2Y4GEgurYhh/bEFf3AAp9QahTYlUS6ZrDq0+/mlBoCc0QAAAAAaADQDtUFKWVCEUIRQhQO8k12jjH1SZG+RVR65mP3Kzv6kqAymEXFx8hr62T9O27rqNrDqatc75Rm+wVf9xg35VOwyXo6yN3/IDx0+qRILsKdK9MVcihCUt72Amj5fRtfv7wy/L3v3qsaD93d9VFqeCho2zaoGYdVVmHzAIqYZ4wbFwUcRuPBfWJHFXHmjD8qOnj/wAh4o6N3JYJOp0DAnpcU4HNOxSSCN1srq4mTc5T4cjcmf3T1yqAT87j0NU9Y4GXTgp8AIYmCoqeRQhFCF573p2e2Hxc8bC3vsy90diyH5G3mDWroJRJA23DTwWjo5A+FvVp4Lm2VtKTDyrNC2V14cwQeKkcwenlzAp6op2TsyOTs0LZW5XJ8w/tYe30mFUt1WQgE+RQ2+Zqndg7r6PHgqw4W7g5Qm8W/wDicUpjUCCM/EEYlmHQvYadgB01FSqfCo2G7zm9E/DhzGG7zf0SisIJAC3J0AC3JPIAAXJ7CrF2RoubAKc7I0XNrK1vZ/uKYiuJxS/SDWKPjk/Wbln6D6vnwz1dX9N8DPl9fsqSsrOl+Bny+v2ViVWKAihCKEIoQihCKEKuMW+aWU9ZZPwdlH4AVcUwtEFpaJuWBo/NTdMu5U14pE+xIbDs4D3/AHi9QKttpT1qnxBmWcnnZMVRlCRQhFCEUIRQhFCEUIRQhFCEnY/EATy5yAxewUnWwAC2HEgjXTmxrD47DUTVpDWEgAWsD2+qmQloZujXjkl/6Un+moAwWuP/AKz4j3TnTM5rTi9VZcj5mUgKUYEkjgLihmFVrJWgxm9xrw8RogysI3TrGDYX1NhevR1XrKhC1zQK1syq1uFwDbyvQhbAKEIoQtWIwyOLOiuOjAN/GhC4v9gYb+xS32QLL+78P4U50r/8j4pORvJSCIAAAAABYAaADpTaUsqEIoQihChN5914MagEoKuvwSLoy35dCv6p09daegqJIXZmH7p2GZ8TrtKrfaHsxxaE+E0Uy8jco3qpBH96rmPGGEfG092vsrRmJst8bT3fgUeNwdof/j//ALI/9dPfzWn6/BO/zGHr8FJ7N9mGKc/TPHCvOxMjfIWX1zelMS4w239Nvj9k1JibbfA3xVg7uboYbB+9GmaS2sr+83e3JR2UCqmeplmN3nu4KsmqJJT8R9lP1HTKKEIoQihCKEIoQvjXtpx5UISHh93sUbKUCn6zs4sftMMt2Nzc6gelWIq2NaAAroYjEyMBoOgTNsHYxw5cl85cKNFygZc3LMftGoc0pkNyFW1NQZ3AkWUvTSjooQihCKEIoQihCKEIoQihCLUIRQhFCEUIRQhFCEUIRQhFCEUIRQhFCEUIRQhFCEUIRQhFCEUIRQhFCEUIRQhFCEUIRQhFCEUIRQhFCEUIRQhFCEUIRQhFCEUIRQhFCEUIRQhFCEUIRQhFCEUIRQhFCEUIRQha55lRSzsFUC5LGwHqaELHCYpJUDxsGRtQRzrgIIuFwEEXC3V1dRQhFCEUIRQhFCEUIRQhFCEUIRQhFCEUIRQhRe29srh8l1Ls5NgCBotsx18wPWmJ52wtzOT8FO+Z2VqMDt+CWwDhW+w/uNfoL/F5rcUqOaOT5DdJkgkj+cWUoKdTS0YzFpEuaRgq9SfwHU9hXCQBcroBJsFq2XtJJ1LR3sGynMCutgeB7EUmORsjczTolyROjdlcLFdlLTaKEIoQihCg9496sPgxaRi0hFxGmrHueSjuSO166ATsplHQT1bssTb8zwHf+FV5tT2lYqS4hCQLyIHiN82GX+7Tgj5rU036XjaLzvJPIaD39FByb141uOJl9Gy/y2FKyBWQwGgH/r83e66cFvvjozcTlx9mQBwfUjN8iK4YwmZf07RPHwgt7CfrdWFuhv1HimEUqiKY8NfdfrlJ1B55T6E2Nm3NIWVxLB5qL4vmZz9xw9E4UlVCKEJM9o2KmiEDxSvGpZkYKbXNsy/gr1AxCWSKMPjNtepV+IyyxRh0Ztrrt9Uu4PffFoLMyS93Sx+aFR+FVzMWkHzAHyVczFpR8wB8vzwUth/aKf6zDjzWT8iv51Kbi8Z+Zp9fZSW4wz9zT3WPsspvaN9jD/vSW/gprrsXi4A+S6cYj4NPl7lQuO31xcmiusQ/4ai/ldr/ADFqiSYtKfkAHmokmLSu+QAeZ9vJQOJleU++7uxIALsX1JsLZibanlURs0s8ga9x1KidLLO8Ne4m5A36+Wyu7BYVYo0jQWVFCqOwFhWqAAFgtYAALBb66urh2xteHCxmWeQIg66knoANWPYCuFwAuUpjHPdlaLlVxtb2tNcjCwAD7cx1P3FP+L0qG+taPlF1axYS8i73W8/zzUN/2n4/rB/0z/rpn+OdyCk/ymHmfL2U5sX2sm4XFwgD7cVzbuUJvbyJPano61p0cLKLNhTwLxm/Vt+eSsvA4yOaNZInDowurKbg/wDzpU0G6qiCDYrfQuIoQihCgtu724bCkq7lpB/Vx+83rqAv3iKSXAbqPPVRQ/Oe7ilv/tQS/wDu72/bF7eVrX9fWk9KFC/m8N9j5e6aN395sPix9ExDgXMbizDvbgR3UkUsOB2U+GojmF2FTNdTyKEJU32Q54G5BZR8zER/KarMUHwNPWrTCj/UcOpLkhFvetbvVLZXhtxX2NcvwFk/YZk/lIp0TyjZx8SmjTxHdo8AjJc3N2b7TEsfmbmkvke/5iT3pTImM+UAJ13TgC4ZG5yfSH7+q/Jco9K0VKwNhaBy9dVmqp5fM4nn6aKYqQo6KEIoQljfveb9DhASxmkuIx9m3xSEdBcacyRyvSmi5VjheHurZsmzRqT1e54fZUrNKzsWdizMbszG5J6k0+BZekQQRwMEcYsAt2BwEszZYY3kboqk28+QHc1wuATVVXU9MLyvA6uPgNVMtuPjwtzhj5CSIn5B9fTWk9IFWD9R0RNrntt+HyUBLEysVYFWBsVYEEHoQdRSwbq5hmjmYHxm4PFETsrApcOCCluOYH3bd72oO2qbq2xugeJPlsbr0fETYZtDYX8+dRl5SsqEJK9qTfQwD/jZvlFIP8X4VW4qf6HeFWYsbQd4+qQ8DgZZmywxtIw4heA82NlX1IqkgpZZvkGnPgqSGmlmPwDv4Jnwns+xDaySRx9hdz6/CB+NWTMH/wA3eAVkzBz+9/gPz0Wrbe6C4aPxJMUoF7AeEbsfsqA+p/Aak2AvXZcMhjbmLyF2bDIY2ZnPISnHe3vWv26cvWqZ+W/w7Kmdlv8ADsp3dHZDYjEJYfRxsryNyGUhlX9okDTpc9L2GG0znyCQ7D1U/DqZ0kofwb6q3q0a0q04zFLFG8jmyIpZj0AFzQTZdAJNgvPG8u3pMbO00pIGvhpfSNeSjlfhc8z2AApp5jI7q4LU0lK2BluPE/nBS2xd3ohGkuLPx2KJcqADwLHQ3OmhIAuAacigJ0AuUxPVBouTYeqYZ9m4RI2ZoIgq8boARY2tcgEG/Wl5XZsqa6RuTPfTmlbauyYXhOIwZuguStyRYWzkZveUrmUkHSx0oqKR0fzDVdpK9sux069/ztUt7JtutDihhiT4U97DksiqWDDpdVIPU5a7RSm+QpOKU4LelG437FdNWKokUISD7Qd72iJw2GbK+niyDit9Qi9GIsSeQOmpuG3vtoFWV9d0IyM+Y+SrEnmfMk9TxPnTKzhLnG51KAelC4WkbhbIJmRldGKupurLoQev/pz4HSgGyXFK6Jwcw6q7NztvDGYcObCRTllA5MLajsQQ3a9uVSGuuLrW084mjDx+FTlKT6gd8obwK32JFPo10/xA+lRK5maA9WqmUD8s469Et7IYDEQ5gCCxU31+JGH8bVV4c601uYPv9Fa4kzNBfkR7fVNUu6+FY38Mr2SSRB6KrAD5VcOpYXG5aFTNqpmiwcVjJuthiLBXU8iJHuPmxB8iCK4aSEi2ULorJwb5ipPAYURRJGpJCKqgm1yFAFzYAX0p9rQ0ADgo7nFxJPFb66uIoQihCoffPapxOMle/uqckf7KEgH1N2+9T7BYL0TAaQQUjXcX6n6eX1XBsXZrYieOFNC7Wv0HFm9FBPpXXGwUzEqwUlO6Xjw7Tsr72VsyLDxrFCoVR8yeZJ5k9TUdeZSyvleXvNydyuyhISLvduJJi8SZllRAVVbFDf3eZIOp+WgFKa6yvMMxo0MRjyZrm+9uA6iujdn2fw4ZxLI5mkXVbjKqn7QW5JPcn0uL0OcSm8QxqorBkPwt5Dj2n/Q6k5UlU6KEKN27sWPFxhJcwCsGBU2IIBHyIJHr1AIbliZK3K8XCalhZK3K8XC6sDgo4UEcShEHAD+Pc9zqaWAALBONaGiwGiNoY1IY2lkNkQXJ/gB1JNgBzJoc4NFzsuOcGguOwVN7ybRnndJ5QVVz9EpBtkzKCFPPiCW5m3K1s9WukkOZ4s03y+6ztY+WVwc8ENIOX37Vs2Fsd8VKI49ANZHtcIvXux4AfkDTFFRmd2vyjf2TNHSGof8A8Rufp2q3dlbNjw8SxRCyr11JJ4sTzJNadjGsaGtFgFqGMaxoa0WAXXSkpKvtQcjZk9ufhg+RlQEeo09aZnJEbrKVRAGoZfmqHPfhzqmZ8wWnkvkNuRVi707upjY0HiNGUOZGTUcOY5i1WMMzonXCqKinbO2xWx1hbD+HJJFJAYwrsXtcBQotY6WCqON9ON+PHPc5+bihkTGx5Nwub/ZcGBwUqx5smV7BjfWQAW5cTlHXQdK4+Zz7ZuCVFTsjvkGpUD7O1jO0ITJKkaxkt7xAzMQVRBfmWYH7vcU1Rt+PMVJxIuMBDWk8yAbADXUr0BVqs0tWLnEaO7cEUsfIAk0IXn6SR5pCx1eR7m/2nb8Bc+gqKTfVZJrX1dTYbuPl9gmzZmzYkQ+GBJJlJzspIJtplJFgL8l9b8aQStzS0UNMy0Y158SovenC3woaAAsHS4ATxWDXzuMwzE3stl53B0FSIGsNy8pmub0jRHluDvpdQRw8sdlmGWTKpNu4/wDsEdQePGmja+ix+IUbqWXKdjqPzqTZ7OdsDDzyBz7jx6/tKwy/gzfhTkZ1spmDy/E5nerfp5Xy4dt4cyYeVALko1vOxy/jakvbmaWnilMdlcHclX6zWyyLrlKutueUhgPW341mad/RyNceBWoqGdJE5o4hTu0N6Xk0w/0acpGX3j3CsLL94E9hVpUYiGnLHr18FVU2GlwzSadXFRBxMl7mWW//ADX/ACa1V5rJyb5lZCigAtlUpszeSSIgTtni5sQMydzb4lHPnzuanUuIEkNl8fdV9VhwaC+Lw9k6VbKoRQhcO3MX4WHmlHFI3YeYUkUJcbDI8MHEgeK88KLC1SV601oaABwT37I8MDiJpT/VxW14DO3H5IR6mm5Fk/1VKQ2OPgbnwsB6lT23faXDGSuGTxyOL3yp6GxLeYFjyJpIYSqui/T9TUDM/wCAde/h72S4/tNxhOiQDtkc/wDmUro1cD9LQ21kPgFLbG9qFyBiogo+3Fc280NzbyJPauGMhQav9MzRjNC7N1bH29FYmFxKSIrxsHRhdWBuCKbWZILTY7rbQuIoQihCXN+8RiI8OsmGZlKyAyFQCcmVhwINxmKE9gaj1TpGxl0W4UardK2Iui3Hfoq427tzEYtMskgsAcoUZRcggP1J1626VQz4hLLZrhYX1A4qgnr5ZbNftxA4qD3e2VKESAsZnL/RqSTYsV5n9lSTyC9qVNO6slaxgt+anwS5p3VkrWMH4dz4K893djLhYRGurcZG+0x4ny5AcgBV/DE2JgY1aCGFsTAxvBSdOp1FCEne1TapgwRURiQTN4TZr2UFWObQg5rgW1GuvKxamdlbsrHC6UVNQGF2Xj16cB1qkY4D4XiF4zZ8mTN9IdAc2S3w62vflVY+ABuYHuWgmf0c5hsTa2o27DyKnNj71yYeMK6GWJTlBF7r0TMARw4A8udhoqPM4XI71GfGM4Yw6n9vHy4dunWueTa+DM3ijDS5r5shZAubjewJ0vrxt2pywUoQVhZ0Ww5Ei+17XsdO/q2XXtqTF4uISiMmAcPBIfKba5wPfDAHmoABv3ofDIW3YLhV7ZY43mOUlr+sbdd9R37KBikUyq7IBHdSyR3XQAA2Zi2pte5vqTTQnbmGYW7FYNfNHTuhYQb31PXvt5aL0DuvvVh8ap8FiHUe/G+jL34kEdwSPWrSORrxdpWTnp5ITZ4+67t4ELYXEKOJhkA9UallMO2KojBMviIX1XMpPlfW/a2tRFmMLkbHVsLtr28RZMu82GxLCFsJNZ87LLHe2UXIRrWsVA965vfgONg8zogw5t1spDOZQG7fliuvH4hIzdXtIPiVDqxK6XW+UXupzEcOdMAEqwZE6R1mDVQO25S8cDvbxBmR7C1ytje3Q3uOmeu2sVnv1NT5GNzbtdbxF/ZQGNYhdDbX8jSmrLUzyx9xyXpOpK2CKEKr4lCKF6e6BzNtLAcSdOFZiVh6VzWjifVaqKQCFrnHgPRda4GUi/gy/wDTYfha9OfwNR/j5j3TRr6cfu8j7LmdrXBBDAXysCrfJrHXrTD4nsNnCykMlY8XYbqPmx0eHQNOxBYqrGzMMx+qALgceA5EX6062CSUXYNO78KYfUxQkNkdqU57I3ogjwcbNJnKrbKnvMVX4W48CoBzE2N+NXcdQwRtLzrsed+ztVHJTvMjgwabjlbt22TXUpRUvb/vbZ+I7qB83UH+NdG6m4a29XEP+Q9VRlSV6itseIdVdVZgrgBwCQGANwD1HH51wgFR5qSGZ7ZJG3Ldur6eKzwmBkl/o43fuAbeV+F/WmpJ42fMUiavp4TZ7teQ19ESYGUEgxSG3EqpcC3G7JdQexNcbUxH930TEeLUjzbNbtBt47ea5waeViHBwuNk6ezTeIwTiB2+ilNhf6rngR0DfCR1Knrdt7eKy/6iw1rmfxLBqPm6xz7R6diuCmlikUIRQhcW2fG8CT9HCmXL7mY2Fzz8wLkX0va9Jdexy7pL82U5d+CpjGYGSBxFLGUa3DOjWHK+Rja/LyrK1FM+LWQi54cVlJ6Z8P8AcIueHHtTn7NNk3Z8Sw4XSLz+u3+H9+rbCoMrDIdzt2K2wqnytMp3O3Z9z6KwatlbooQvhNuNCFTW/e/7YgvBhTlw+qs9gTL1tf4U8tTYG4Ghr6iqscrPFXdFhwsHy9w9/bxUbuHuiMUS8l1w6G1hpnb7II4KOZHWw52KOl6T437eqViNcYf6Ue/Hq+6ndvbpYjFz5Y1TD4WH3IgdAeGdwii+pvqbXCipksD5HWGgCbw7FIKKMuyl0jtztYcr69u3ouc7tQXfZqZ/0iyzeOy2W6qQFtxCWdhfXUnja1HQtsYhvvdK/mdR0ra91rA5coOtrX/Dz6lv3P3Z2hhJiQYljOkgZs4YDgQF1zDkTaiCGSN2trLuL4lR1rAWtOcbHTbkdTdcntN3dWJlxMS5VkbLKo4BiCQ/a9iD3seJNR6+AW6Qd6awmqJPQu7vZKu7u0mw2JhmQ2KuM3dSQHXvdb+tjyqDTvLZArSsiEkLgeVx2hekGFxY1dLKKgtubMbDTyQsLZG93up1Ru91t63HKozhY2WSrYTDMRw3HYuzZe8TxAI48RBwN7MB010YedvM0ghXNFj5Y0MnF7cRv3+62YnbEDXPgOWJuSWCH1ZGvYDQDtXRcKyH6jgi1jzX8Pqoed2b3spCAlRbMVBIzZcxvdiADqb2A4AADvWs9iNdUV39Z4+G/n+dw2Wg4NpfdTjx06DT8xSmi5Uehh6WQjq9l6NqQtWihC4cHsiGJ2kRAHYkliSx943Nrk5QTrYWFIaxrSSBqd0t0jnAAnQbLupaQuDbOzFnjKmwYXKNzVuR8uo5im5Y2yNLXJyKV0bg5u6qrbmzDiYoxqjxsZIiDbKWyEg2sbhkUhgb8RbgRTxVQib0br3aTsrKsw51S8Sxutf2Uru9hYI/DinkCpGqm1vjNz0vljBF25DMoJAOq6KNsshldwOycqc8MLYIxfTU9QVn1cqlS9v+t9n4j9kH5Op/KujdTcNNquI/8h6qjKkr1FS27uyzNISy3iTViWCgnkpPG3Emw6dahVlR0YytOpVJi9c+K0Ue53PIff8AN0/Yd1dDGBkstrIRa3C6kaW4jqO2lUpuDdZoG+iRpN85l2wmDEIaDxEiCDMpsSAXBQjhe4BuLL61a0lNE6O79yL34dn5xVZUVDw/K02AU3vru/Fmlmw1wIyA4zFg1v6RgSSbg2HH6rDpQyobHKIxt6FXuCV0kJAkPwk+HX7pKDEag2I1B6EcDVidlspoxJG5jtiCPFejsLLmRW+0oPzF6jLyVbaEIoQlb2hY2SLDxvFI0b+KACttQUe6m4IIsL/dqLWyuihLmnVRK6Z0UJc066eqrCRySSSWYm5JJJJPUnUk1mLvmk1NySswS+V+puSVdexMAIII4h9RQCep4s3q1z61r2NDGho4LYMYGNDRsF20pKRQhKHtU2mYcAwU2aZhECOjBmf5orD1pmofkjJCl0MQknaDtv4Ki2NhVKFqVfW7WAEGFhiH1UGa3NmGZz6sSfWtLG0MaGjgsTLIZHl54lSdLTah49qynGthzh2EQjzCfXKTZTa9rcSRa97qdLUjMc+W2nNSDCwQCTOM17ZeNuamKWo6VfaYw/2fJfiXiy+fiqT/AHQ1Rqz+y5TsOv8AxLLdfoVU2zMMZJoo1Fy8iL+8wF/S9/SqSAXkA61pql2WFx6ivTNXiyKhd5N2ocYoEl1dfgkW2YdtdCOx/A60lzQd0xPTxztyvCSMR7MZwfo5omH6wZD8hmpHRdaq3YML/C/yXRs72Yte+InAXmsQ1P3m4fu0CLmlxYQwG73X8ll7SYIsPhcPhoVCjxC4HHRVYMxJ1JLONT1Ndk0FkvE8sdOGDmLKO9l+zfFnldh7qR5fV2BH4IfnSYhxTGDR6uf3fnkrYp5XiKEIoQihCwmlCKzMbKoJYnkALk0IVZKWK3+FiL662J9dbVlZHB0hdwJK1kTC2NreIA9Fr2Dhs86LMcwZskluJIBZQOQjPQC9m1Ohq+oxH0YLAodW6RsLiD1H7fnmrUqYs+o/eDCGXCzxji8TqPMqbfjQnIZOjka8cCD4Lz2puLipK9aBBFwuXHYvHp4RwebKsjG0QDtnypqyWJtbQEi3xUwBG2bM+3DfksB+oekNY5o2sD5K4NpTqZEmsEsEWRrZQxIIc2NtM3hjMeOToBVXVPa82bqodKxzBd2ixkw8DESvGma4Cs6ANcmwHvC+vADneogc8aAqUWsOpC3YvKsT5gAgQ3HDQA3HyrjbkpR2VSRoSABqxsB3J0/jWnOgW5kk6KEvdwFz3BekcPHlVV+yAPkLVGXk62UIRQhIHtQxd2gi6ZpD2PwofkZKqcXktG1nM+iqMXksxrOZv4f7ShspLzwj/ix/zrVTRC9QztVTRi87O1XdWsWtRQhFCEie2TDF8CjDhHOjt5FJIx/edajVYvEVPw1wbOL8bql2F6qAtKr13T2uuJw0bqRmChZFH1XAAItyB4jqCK0kUgkYHBYuohdDIWHh6KYpxMqIyYv9NvmT9E8P4dM2brwve/e1u9I+PP1W81IvD0FrHPffhlt63Uq7hQSxAAFySbADqTypajqoN/t5hi5FjiN4YiSD9trWL+QBIHmTzFU9dUh5yN2WkwyiMQ6R+54ch7qS9kmwDLiP0lh9HDcJ+tIRb1yqSfNl6Vyii/ee5JxSoAb0Q7/p7q2trY9YIZJnuVRSxA4m3AC/MnT1qxJsqF7g1pceCRML7T/f+lw9k6o+Zh6EAH5imhKqpmLxl1nNIHPdNuB3qwcoGTERgn6rsEb91rH8KcDgVZRzRyfK4FZ4/eXCQi74iP8AZVgzHyVbk/KgkBdfKxgu42VQbzbbbGYgyZSBokScSBfQacWYm+nMga2FMOOYrNVlQaqUBm2w91au5GwzhMMFf+lc55OxIAC/dUAeYJ5080WC0NLAIIgzx7UwUpSEUIS3tPeN4p3j8JWVbfWKkgqDf4SOJI9KhT1ohflcOCnU9EZ2ZmnjsshvbHb+ilv09z/XQMQgIvfyKDh04Nreahtr7akxAy28OK+qg3LW4ZjwA55R04kaVBqcQMjcrBYean0uHCN2d5ufJRrNbqeQA1JJ0AA5knS1VzGl5DW7lWT3tY0udsE4bv7ASILJIoM51JvfLcWyjloNL89etaWnhEUYaszUVLpnE305Kdp9RkUIVF787EOFxTgD6OQl4jysT7y/dJt5FetPMNxZeg4BXCophGfmZp3cD9P9rk3e2wcNITYlGsHA46cGHcXPmCe1MVdN0zdNwpGJ0JnAez5h5jl7KwoMUk8ZMMnEWzJa6k87MDZh0YelUbmuYbOCy7mkEtOh81GHZUuZWllDqhDZ2OU+6QfhACAm1iwtxNOdI2xACMwDbW15/ZQ29e8ayKYYDmU/G44EfZXqDzPC2mt6m0dIQc7x2BXGG4e57xLILNGw5n29exa/Z5sc4jGISPo4bSP5g+4vmW18karKQ6WTv6irBDTdEPmf6cfbxV20ysCihCKEKm96NoePipXBuoORP2U0uOxbM1/1qzOJS55yBw091mMRl6Sc22Gnv5qPw02R0cC+R1a3XKwNvW1RaeQRytceBUaCTo5WvPAhXfhcQsiK6EMrAFSOYPCtgDfULXggi4W2hdRQhc20cCk8TxSC6OpVh2P5964RcWXWuLTcbqgN6d2ZsDJlkBaMn6OUD3XHIH7L9VPe1xVRPTmM3Gy01JWNnFjo7l7fmi4Nm7Slw754JGjbmRzHQg6EeYpuKZ8Ru0p6enjmFni6a8J7TMSotJFFJ3GZD66kH0Aqc3Ej+5qrH4Mw/K8jtF/ZbZ/afMR7kESnqzMw+Qy/xpRxLTRvmkjBRfV/l90s7b3kxOJH08vucci+4nyHH7xNRJauWTTh1KfBQQwm4FzzP5ZSm6e42IxjBmDQwc5GFiw6IDx/aPu+fClw0jnav0CaqsRZGMsep8grv2Xs+PDxJDCuVEFlH8SepJuSeZJqzAAFgs+5xcS526x2zghPBLEfroy36EjQ/OukXTbmhzS08VQFiNCLEaEdCOI9DUVYt7CxxaeC+UJK6dnbPlnfJDG0jcwo4dyeCjuSKACdk/DTSzH4B38PFWjuduOuGImnIeYfCB8Mfl9pv1uXIcSX2sstFR0LKcXOrufsnKlqeihCKEJH3pYHFNblGgPneQ2+RHzqkxQjpG9ivMKB6N3b9FFOwAuSAOp0qsVos8NE8htEjSd1Hu/vn3R5XvUmOkmkOjbduijS1kMY1dfs1TbsHd/wiJJSGl5W+FL8bX4tyzH0Aub3VNSNgHM81R1VW+c8hyU7UtREUIRQhRm8Ow4sZEYpR3VhxU/aH+XOug2UimqZKaQSRmxH5bsVObw7pYnCEl1Lx8pUBK/eGpT106E06Hg7rdUGPU9QLPOR3I7dx/CoJGsbqSDyINj8xSi1rhqLq3khilHxtB7Qs5Zmb42Zv2mLfxNcbGxuwHgkMpIGG7WAHsXbsTYs2KfJAhbX3m4Kv7TcB5cTyBrrnAKNX4pBRt+M3dwaN/sOsq7N19gpg4BEnvMdZHtbM3M9hyA5Aczclgm687rKuSqlMsm58hyUvXFGRQhQm+G0mgwzGMMZHPhplBJBYH3tOgBI7gDnTU73MYS0XPAJmokcyMuaLngFWeE3dxTgZMNLblmHh/zlazrcOqH6keJWdbh9S/XL4kf7UlDuPjGFysa9mk1/uqR+NPjCJeLh5p9uESncjz9k1blbHxWFLpKUMJ1UKxazX1tdRYG5J7i/M1aUcMsLcjzccFaUUEsLSx5BHBNdTFNRQhFCFqxOHSRSkiq6toVYAg+YNCAbJK2p7LcJIc0TSQH7KEMvyYEjyBAqO+ljdwU+PEp2C179v5dQsnshN/dxYt3hv/5gpk0LeBUgYu7i0eK6cN7Io/6zFSHr4aKn82f+FKbRRjdIdi0p2A8/dM+xtxsFhiGSEO44PIc58xf3QfICpDIWM+UKHLVSy6Pd7JkpxR0UIRQhLe2NycJiHMjKyO2rNG2W56kEFb97a0ksBUaajhlN3t1WrC+z/BIblGkt9t2t8hYH1FAY1JZQU7DcN+vqmPC4VI1CxoqKOAUAD5ClKUABoFuoXUUIRQhFCFWG+2JZNoFVNlYRFhYak5lPHhoq8OlV1TEx87cw4KypZnsgdlPFPWytjwIqusa5iAczXY3I5FiSPSprIWR6MFlBkmfJq83UrTibRQhFCEUIRQhFCEUIURjt18JMSZMPGSeLAZSfVbGi6kRVc8WkbyOwlcsG5OBU3GHU/tFnHyZiK7cp1+JVbxYyu8Sp2CFUUKihVHAKAAPQVxQt1soQihCKEIoQihCKEIoQihCKEIoQihCKEIoQihCKEIoQihCKEIoQihCKEIoQih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://funny-kids.net/uploads/posts/2013-09/1378886073_7393_origin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6499667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«Море волнуется»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rebzik.ru/upload/clubs/59d38781a12846414b6690fad9d19e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85926"/>
            <a:ext cx="3929090" cy="3214710"/>
          </a:xfrm>
          <a:prstGeom prst="rect">
            <a:avLst/>
          </a:prstGeom>
          <a:noFill/>
        </p:spPr>
      </p:pic>
      <p:pic>
        <p:nvPicPr>
          <p:cNvPr id="2052" name="Picture 4" descr="http://images.myshared.ru/247386/slide_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85926"/>
            <a:ext cx="3857652" cy="3268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706408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Причины ЗПР: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1124744"/>
            <a:ext cx="3960440" cy="5062696"/>
          </a:xfrm>
        </p:spPr>
        <p:txBody>
          <a:bodyPr/>
          <a:lstStyle/>
          <a:p>
            <a:r>
              <a:rPr lang="ru-RU" dirty="0" smtClean="0"/>
              <a:t>биологические:</a:t>
            </a:r>
          </a:p>
          <a:p>
            <a:pPr>
              <a:buNone/>
            </a:pPr>
            <a:r>
              <a:rPr lang="ru-RU" sz="2000" dirty="0" smtClean="0"/>
              <a:t>патология беременности;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внутриутробная гипоксия плода;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недоношенность;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асфиксия и травмы при родах;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заболевания на ранних этапах развития ребёнка;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генетическая обусловленность.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1124744"/>
            <a:ext cx="3851920" cy="5062696"/>
          </a:xfrm>
        </p:spPr>
        <p:txBody>
          <a:bodyPr/>
          <a:lstStyle/>
          <a:p>
            <a:r>
              <a:rPr lang="ru-RU" dirty="0" smtClean="0"/>
              <a:t>социальные:</a:t>
            </a:r>
          </a:p>
          <a:p>
            <a:pPr>
              <a:buNone/>
            </a:pPr>
            <a:r>
              <a:rPr lang="ru-RU" sz="2000" dirty="0" smtClean="0"/>
              <a:t>длительное ограничение жизнедеятельности ребёнка;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неблагоприятные условия воспитания;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педагогическая запущенность;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ограниченные эмоциональные контакты с ребёнком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132856"/>
            <a:ext cx="7406640" cy="1872208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04664"/>
            <a:ext cx="8229600" cy="74612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            Типичные </a:t>
            </a:r>
            <a:r>
              <a:rPr lang="ru-RU" sz="4000" dirty="0">
                <a:solidFill>
                  <a:srgbClr val="FF0000"/>
                </a:solidFill>
              </a:rPr>
              <a:t>особенности, 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        свойственные </a:t>
            </a:r>
            <a:r>
              <a:rPr lang="ru-RU" sz="4000" dirty="0">
                <a:solidFill>
                  <a:srgbClr val="FF0000"/>
                </a:solidFill>
              </a:rPr>
              <a:t>всем детям с ЗПР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77958" y="1578518"/>
            <a:ext cx="7826490" cy="5090841"/>
            <a:chOff x="1927225" y="2673350"/>
            <a:chExt cx="5311775" cy="327501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927225" y="3536950"/>
              <a:ext cx="5311775" cy="688975"/>
              <a:chOff x="720" y="1392"/>
              <a:chExt cx="4058" cy="480"/>
            </a:xfrm>
          </p:grpSpPr>
          <p:sp>
            <p:nvSpPr>
              <p:cNvPr id="6148" name="AutoShape 4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9215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6150" name="AutoShape 6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51" name="AutoShape 7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0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1927225" y="4402138"/>
              <a:ext cx="5311775" cy="688975"/>
              <a:chOff x="720" y="1392"/>
              <a:chExt cx="4058" cy="480"/>
            </a:xfrm>
          </p:grpSpPr>
          <p:sp>
            <p:nvSpPr>
              <p:cNvPr id="6153" name="AutoShape 9"/>
              <p:cNvSpPr>
                <a:spLocks noChangeArrowheads="1"/>
              </p:cNvSpPr>
              <p:nvPr/>
            </p:nvSpPr>
            <p:spPr bwMode="lt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92157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6155" name="AutoShape 11"/>
                <p:cNvSpPr>
                  <a:spLocks noChangeArrowheads="1"/>
                </p:cNvSpPr>
                <p:nvPr/>
              </p:nvSpPr>
              <p:spPr bwMode="lt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56" name="AutoShape 12"/>
                <p:cNvSpPr>
                  <a:spLocks noChangeArrowheads="1"/>
                </p:cNvSpPr>
                <p:nvPr/>
              </p:nvSpPr>
              <p:spPr bwMode="lt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1927225" y="5259388"/>
              <a:ext cx="5311775" cy="688975"/>
              <a:chOff x="720" y="1392"/>
              <a:chExt cx="4058" cy="480"/>
            </a:xfrm>
          </p:grpSpPr>
          <p:sp>
            <p:nvSpPr>
              <p:cNvPr id="6158" name="AutoShape 14"/>
              <p:cNvSpPr>
                <a:spLocks noChangeArrowheads="1"/>
              </p:cNvSpPr>
              <p:nvPr/>
            </p:nvSpPr>
            <p:spPr bwMode="lt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92157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1" name="Group 15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6160" name="AutoShape 16"/>
                <p:cNvSpPr>
                  <a:spLocks noChangeArrowheads="1"/>
                </p:cNvSpPr>
                <p:nvPr/>
              </p:nvSpPr>
              <p:spPr bwMode="lt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>
                        <a:alpha val="0"/>
                      </a:schemeClr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61" name="AutoShape 17"/>
                <p:cNvSpPr>
                  <a:spLocks noChangeArrowheads="1"/>
                </p:cNvSpPr>
                <p:nvPr/>
              </p:nvSpPr>
              <p:spPr bwMode="lt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>
                        <a:gamma/>
                        <a:tint val="0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1927225" y="2673350"/>
              <a:ext cx="5311775" cy="688975"/>
              <a:chOff x="720" y="1392"/>
              <a:chExt cx="4058" cy="480"/>
            </a:xfrm>
          </p:grpSpPr>
          <p:sp>
            <p:nvSpPr>
              <p:cNvPr id="6163" name="AutoShape 19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92157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3" name="Group 20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6165" name="AutoShape 21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66" name="AutoShape 22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170" name="Text Box 26"/>
            <p:cNvSpPr txBox="1">
              <a:spLocks noChangeArrowheads="1"/>
            </p:cNvSpPr>
            <p:nvPr/>
          </p:nvSpPr>
          <p:spPr bwMode="black">
            <a:xfrm>
              <a:off x="1953531" y="5374897"/>
              <a:ext cx="4603750" cy="376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spcBef>
                  <a:spcPts val="0"/>
                </a:spcBef>
                <a:buClr>
                  <a:srgbClr val="FFFFFF"/>
                </a:buCl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FFFFFF"/>
                  </a:solidFill>
                  <a:cs typeface="Arial" charset="0"/>
                </a:rPr>
                <a:t>сниженный уровень познавательной активности</a:t>
              </a:r>
            </a:p>
            <a:p>
              <a:pPr algn="just">
                <a:spcBef>
                  <a:spcPts val="0"/>
                </a:spcBef>
                <a:buClr>
                  <a:srgbClr val="FFFFFF"/>
                </a:buCl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FFFFFF"/>
                  </a:solidFill>
                  <a:cs typeface="Arial" charset="0"/>
                </a:rPr>
                <a:t>устная речь содержит нарушения </a:t>
              </a:r>
              <a:endParaRPr lang="en-US" sz="16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04722" y="1568633"/>
            <a:ext cx="7790083" cy="107721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часто конфликтует со сверстниками, не воспринимает и не выполняет </a:t>
            </a:r>
            <a:r>
              <a:rPr lang="ru-RU" sz="1600" dirty="0" smtClean="0"/>
              <a:t>требований взрослого; проявляется импульсивность, тревожность, агрессивность; затрудняется </a:t>
            </a:r>
            <a:r>
              <a:rPr lang="ru-RU" sz="1600" dirty="0"/>
              <a:t>в организации собственной целенаправленной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967335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информацию, </a:t>
            </a:r>
            <a:r>
              <a:rPr lang="ru-RU" sz="1600" dirty="0"/>
              <a:t>идущую от </a:t>
            </a:r>
            <a:r>
              <a:rPr lang="ru-RU" sz="1600" dirty="0" smtClean="0"/>
              <a:t>взрослого, воспринимает </a:t>
            </a:r>
            <a:r>
              <a:rPr lang="ru-RU" sz="1600" dirty="0"/>
              <a:t>замедленно и также </a:t>
            </a:r>
            <a:r>
              <a:rPr lang="ru-RU" sz="1600" dirty="0" smtClean="0"/>
              <a:t>медленно её перерабатывает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словесно-логическое </a:t>
            </a:r>
            <a:r>
              <a:rPr lang="ru-RU" sz="1600" dirty="0"/>
              <a:t>мышление недоразвито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4722" y="4330173"/>
            <a:ext cx="7655710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FFFFFF"/>
                </a:solidFill>
              </a:rPr>
              <a:t>низкий уровень </a:t>
            </a:r>
            <a:r>
              <a:rPr lang="ru-RU" sz="1600" dirty="0" err="1" smtClean="0">
                <a:solidFill>
                  <a:srgbClr val="FFFFFF"/>
                </a:solidFill>
              </a:rPr>
              <a:t>работоспособности,быстрая</a:t>
            </a:r>
            <a:r>
              <a:rPr lang="ru-RU" sz="1600" dirty="0" smtClean="0">
                <a:solidFill>
                  <a:srgbClr val="FFFFFF"/>
                </a:solidFill>
              </a:rPr>
              <a:t> утомляемость, внимание характеризуется неустойчивостью,  отвлекаемостью, недостаточной </a:t>
            </a:r>
            <a:r>
              <a:rPr lang="ru-RU" sz="1600" dirty="0">
                <a:solidFill>
                  <a:srgbClr val="FFFFFF"/>
                </a:solidFill>
              </a:rPr>
              <a:t>концентрированностью на объекте</a:t>
            </a:r>
            <a:r>
              <a:rPr lang="ru-RU" sz="1600" dirty="0" smtClean="0">
                <a:solidFill>
                  <a:srgbClr val="FFFFFF"/>
                </a:solidFill>
              </a:rPr>
              <a:t> </a:t>
            </a:r>
            <a:endParaRPr lang="ru-RU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404664"/>
            <a:ext cx="8229600" cy="746125"/>
          </a:xfrm>
        </p:spPr>
        <p:txBody>
          <a:bodyPr/>
          <a:lstStyle/>
          <a:p>
            <a:r>
              <a:rPr lang="ru-RU" sz="2800" dirty="0" smtClean="0"/>
              <a:t>             </a:t>
            </a:r>
            <a:r>
              <a:rPr lang="ru-RU" sz="2800" b="1" dirty="0" smtClean="0">
                <a:solidFill>
                  <a:srgbClr val="00B0F0"/>
                </a:solidFill>
              </a:rPr>
              <a:t>Направления работы с детьми с ЗПР</a:t>
            </a:r>
            <a:endParaRPr lang="en-US" sz="2800" b="1" dirty="0">
              <a:solidFill>
                <a:srgbClr val="00B0F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0609" y="1575729"/>
            <a:ext cx="8897547" cy="5040560"/>
            <a:chOff x="571941" y="2057400"/>
            <a:chExt cx="7991034" cy="3962400"/>
          </a:xfrm>
        </p:grpSpPr>
        <p:sp>
          <p:nvSpPr>
            <p:cNvPr id="13315" name="AutoShape 3"/>
            <p:cNvSpPr>
              <a:spLocks noChangeArrowheads="1"/>
            </p:cNvSpPr>
            <p:nvPr/>
          </p:nvSpPr>
          <p:spPr bwMode="gray">
            <a:xfrm>
              <a:off x="685800" y="4306742"/>
              <a:ext cx="2543175" cy="1713058"/>
            </a:xfrm>
            <a:prstGeom prst="roundRect">
              <a:avLst>
                <a:gd name="adj" fmla="val 1269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7" name="AutoShape 5"/>
            <p:cNvSpPr>
              <a:spLocks noChangeArrowheads="1"/>
            </p:cNvSpPr>
            <p:nvPr/>
          </p:nvSpPr>
          <p:spPr bwMode="gray">
            <a:xfrm>
              <a:off x="739775" y="4848225"/>
              <a:ext cx="2408238" cy="11144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8" name="Text Box 18"/>
            <p:cNvSpPr txBox="1">
              <a:spLocks noChangeArrowheads="1"/>
            </p:cNvSpPr>
            <p:nvPr/>
          </p:nvSpPr>
          <p:spPr bwMode="white">
            <a:xfrm>
              <a:off x="932167" y="4419600"/>
              <a:ext cx="2069490" cy="3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320" name="AutoShape 8"/>
            <p:cNvSpPr>
              <a:spLocks noChangeArrowheads="1"/>
            </p:cNvSpPr>
            <p:nvPr/>
          </p:nvSpPr>
          <p:spPr bwMode="ltGray">
            <a:xfrm>
              <a:off x="685800" y="2057400"/>
              <a:ext cx="2543175" cy="1683285"/>
            </a:xfrm>
            <a:prstGeom prst="roundRect">
              <a:avLst>
                <a:gd name="adj" fmla="val 12699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chemeClr val="fol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1" name="AutoShape 9"/>
            <p:cNvSpPr>
              <a:spLocks noChangeArrowheads="1"/>
            </p:cNvSpPr>
            <p:nvPr/>
          </p:nvSpPr>
          <p:spPr bwMode="gray">
            <a:xfrm>
              <a:off x="739775" y="2486025"/>
              <a:ext cx="2408238" cy="11144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2" name="Text Box 18"/>
            <p:cNvSpPr txBox="1">
              <a:spLocks noChangeArrowheads="1"/>
            </p:cNvSpPr>
            <p:nvPr/>
          </p:nvSpPr>
          <p:spPr bwMode="white">
            <a:xfrm>
              <a:off x="571941" y="5127202"/>
              <a:ext cx="2669035" cy="556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2000" b="1" dirty="0" err="1" smtClean="0">
                  <a:cs typeface="Arial" charset="0"/>
                </a:rPr>
                <a:t>Психокоррекционная</a:t>
              </a:r>
              <a:r>
                <a:rPr lang="ru-RU" sz="2000" b="1" dirty="0" smtClean="0">
                  <a:cs typeface="Arial" charset="0"/>
                </a:rPr>
                <a:t> работа</a:t>
              </a:r>
              <a:endParaRPr lang="en-US" sz="2000" b="1" dirty="0">
                <a:cs typeface="Arial" charset="0"/>
              </a:endParaRPr>
            </a:p>
          </p:txBody>
        </p:sp>
        <p:sp>
          <p:nvSpPr>
            <p:cNvPr id="13324" name="AutoShape 12"/>
            <p:cNvSpPr>
              <a:spLocks noChangeArrowheads="1"/>
            </p:cNvSpPr>
            <p:nvPr/>
          </p:nvSpPr>
          <p:spPr bwMode="gray">
            <a:xfrm>
              <a:off x="6019800" y="4306742"/>
              <a:ext cx="2543175" cy="1713058"/>
            </a:xfrm>
            <a:prstGeom prst="roundRect">
              <a:avLst>
                <a:gd name="adj" fmla="val 12699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chemeClr val="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5" name="AutoShape 13"/>
            <p:cNvSpPr>
              <a:spLocks noChangeArrowheads="1"/>
            </p:cNvSpPr>
            <p:nvPr/>
          </p:nvSpPr>
          <p:spPr bwMode="gray">
            <a:xfrm>
              <a:off x="6073775" y="4848225"/>
              <a:ext cx="2408238" cy="11144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8" name="AutoShape 16"/>
            <p:cNvSpPr>
              <a:spLocks noChangeArrowheads="1"/>
            </p:cNvSpPr>
            <p:nvPr/>
          </p:nvSpPr>
          <p:spPr bwMode="gray">
            <a:xfrm>
              <a:off x="6019800" y="2057400"/>
              <a:ext cx="2543175" cy="1683285"/>
            </a:xfrm>
            <a:prstGeom prst="roundRect">
              <a:avLst>
                <a:gd name="adj" fmla="val 12699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chemeClr val="accent2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9" name="AutoShape 17"/>
            <p:cNvSpPr>
              <a:spLocks noChangeArrowheads="1"/>
            </p:cNvSpPr>
            <p:nvPr/>
          </p:nvSpPr>
          <p:spPr bwMode="gray">
            <a:xfrm>
              <a:off x="6101206" y="2426019"/>
              <a:ext cx="2408238" cy="11144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3168650" y="2646363"/>
              <a:ext cx="2822575" cy="2882901"/>
              <a:chOff x="1966" y="1475"/>
              <a:chExt cx="1778" cy="1816"/>
            </a:xfrm>
          </p:grpSpPr>
          <p:sp>
            <p:nvSpPr>
              <p:cNvPr id="13333" name="AutoShape 21"/>
              <p:cNvSpPr>
                <a:spLocks noChangeArrowheads="1"/>
              </p:cNvSpPr>
              <p:nvPr/>
            </p:nvSpPr>
            <p:spPr bwMode="ltGray">
              <a:xfrm rot="6774404">
                <a:off x="2047" y="1615"/>
                <a:ext cx="1688" cy="1664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shade val="0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  <a:extLst>
                <a:ext uri="{91240B29-F687-4F45-9708-019B960494DF}">
                  <a14:hiddenLine xmlns:a14="http://schemas.microsoft.com/office/drawing/2010/main" xmlns="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7763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3334" name="AutoShape 22"/>
              <p:cNvSpPr>
                <a:spLocks noChangeArrowheads="1"/>
              </p:cNvSpPr>
              <p:nvPr/>
            </p:nvSpPr>
            <p:spPr bwMode="ltGray">
              <a:xfrm rot="12174404">
                <a:off x="1968" y="1567"/>
                <a:ext cx="1688" cy="1664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0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  <a:extLst>
                <a:ext uri="{91240B29-F687-4F45-9708-019B960494DF}">
                  <a14:hiddenLine xmlns:a14="http://schemas.microsoft.com/office/drawing/2010/main" xmlns="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7763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3335" name="AutoShape 23"/>
              <p:cNvSpPr>
                <a:spLocks noChangeArrowheads="1"/>
              </p:cNvSpPr>
              <p:nvPr/>
            </p:nvSpPr>
            <p:spPr bwMode="ltGray">
              <a:xfrm rot="17574404">
                <a:off x="1993" y="1448"/>
                <a:ext cx="1688" cy="1741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shade val="6275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  <a:extLst>
                <a:ext uri="{91240B29-F687-4F45-9708-019B960494DF}">
                  <a14:hiddenLine xmlns:a14="http://schemas.microsoft.com/office/drawing/2010/main" xmlns="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7763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3336" name="AutoShape 24"/>
              <p:cNvSpPr>
                <a:spLocks noChangeArrowheads="1"/>
              </p:cNvSpPr>
              <p:nvPr/>
            </p:nvSpPr>
            <p:spPr bwMode="ltGray">
              <a:xfrm rot="22974404">
                <a:off x="2056" y="1536"/>
                <a:ext cx="1688" cy="1664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shade val="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  <a:extLst>
                <a:ext uri="{91240B29-F687-4F45-9708-019B960494DF}">
                  <a14:hiddenLine xmlns:a14="http://schemas.microsoft.com/office/drawing/2010/main" xmlns="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7763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</p:grpSp>
      <p:pic>
        <p:nvPicPr>
          <p:cNvPr id="4098" name="Picture 2" descr="D:\Документы\Рисунки\Дети Люди\фотодети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19" t="12598" r="15236" b="1689"/>
          <a:stretch/>
        </p:blipFill>
        <p:spPr bwMode="auto">
          <a:xfrm>
            <a:off x="3760480" y="2713737"/>
            <a:ext cx="1737027" cy="27975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887" y="2029592"/>
            <a:ext cx="2997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6711" y="2359794"/>
            <a:ext cx="2640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  <a:cs typeface="Times New Roman" pitchFamily="18" charset="0"/>
              </a:rPr>
              <a:t>Диагностика и наблюдение</a:t>
            </a:r>
            <a:endParaRPr lang="ru-RU" sz="2000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4994" y="2479206"/>
            <a:ext cx="2625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Сопровождение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24993" y="5301208"/>
            <a:ext cx="2642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Работа с родителями</a:t>
            </a:r>
            <a:endParaRPr lang="ru-RU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59898"/>
            <a:ext cx="7507560" cy="6928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/>
              </a:rPr>
              <a:t>Особенности развития познавательных процессов у детей с ЗПР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052736"/>
            <a:ext cx="7406640" cy="5472608"/>
          </a:xfrm>
        </p:spPr>
        <p:txBody>
          <a:bodyPr/>
          <a:lstStyle/>
          <a:p>
            <a:r>
              <a:rPr lang="ru-RU" b="1" dirty="0" smtClean="0"/>
              <a:t>Внимание:</a:t>
            </a:r>
          </a:p>
          <a:p>
            <a:r>
              <a:rPr lang="ru-RU" sz="2000" b="1" dirty="0" smtClean="0"/>
              <a:t>- дети на занятиях рассеяны;</a:t>
            </a:r>
          </a:p>
          <a:p>
            <a:r>
              <a:rPr lang="ru-RU" sz="2000" b="1" dirty="0" smtClean="0"/>
              <a:t>- ослабленное внимание к словесной информации;</a:t>
            </a:r>
          </a:p>
          <a:p>
            <a:r>
              <a:rPr lang="ru-RU" sz="2000" b="1" dirty="0" smtClean="0"/>
              <a:t>- неустойчивость внимания;</a:t>
            </a:r>
          </a:p>
          <a:p>
            <a:r>
              <a:rPr lang="ru-RU" sz="2000" b="1" dirty="0" smtClean="0"/>
              <a:t>- снижен объём внимания, концентрация, избирательность и распределение</a:t>
            </a:r>
            <a:endParaRPr lang="ru-RU" sz="2000" b="1" dirty="0"/>
          </a:p>
          <a:p>
            <a:endParaRPr lang="ru-RU" dirty="0"/>
          </a:p>
        </p:txBody>
      </p:sp>
      <p:pic>
        <p:nvPicPr>
          <p:cNvPr id="2050" name="Picture 2" descr="http://www.phis.org.ru/uploads/posts/36536858-kak-razvit-u-rebenka-vnimatelno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81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600" b="1" dirty="0" smtClean="0"/>
              <a:t>Восприятие:</a:t>
            </a:r>
          </a:p>
          <a:p>
            <a:pPr marL="82296" indent="0">
              <a:buNone/>
            </a:pPr>
            <a:r>
              <a:rPr lang="ru-RU" sz="2600" b="1" dirty="0" smtClean="0"/>
              <a:t>-</a:t>
            </a:r>
            <a:r>
              <a:rPr lang="ru-RU" sz="2000" b="1" dirty="0" smtClean="0"/>
              <a:t>поверхностное восприятие;</a:t>
            </a:r>
          </a:p>
          <a:p>
            <a:pPr marL="82296" indent="0">
              <a:buNone/>
            </a:pPr>
            <a:r>
              <a:rPr lang="ru-RU" sz="2000" b="1" dirty="0" smtClean="0"/>
              <a:t>- </a:t>
            </a:r>
            <a:r>
              <a:rPr lang="ru-RU" sz="2000" b="1" dirty="0"/>
              <a:t>замедлен процесс формирования межанализаторных связей: отмечаются недостатки </a:t>
            </a:r>
            <a:r>
              <a:rPr lang="ru-RU" sz="2000" b="1" dirty="0" err="1"/>
              <a:t>слухо</a:t>
            </a:r>
            <a:r>
              <a:rPr lang="ru-RU" sz="2000" b="1" dirty="0"/>
              <a:t>-зрительно-моторной координации</a:t>
            </a:r>
            <a:r>
              <a:rPr lang="ru-RU" sz="2000" b="1" dirty="0" smtClean="0"/>
              <a:t>;</a:t>
            </a:r>
          </a:p>
          <a:p>
            <a:pPr marL="82296" indent="0">
              <a:buNone/>
            </a:pPr>
            <a:r>
              <a:rPr lang="ru-RU" sz="2000" b="1" dirty="0" smtClean="0"/>
              <a:t>- </a:t>
            </a:r>
            <a:r>
              <a:rPr lang="ru-RU" sz="2000" b="1" dirty="0"/>
              <a:t>с</a:t>
            </a:r>
            <a:r>
              <a:rPr lang="ru-RU" sz="2000" b="1" dirty="0" smtClean="0"/>
              <a:t>нижена  </a:t>
            </a:r>
            <a:r>
              <a:rPr lang="ru-RU" sz="2000" b="1" dirty="0"/>
              <a:t>скорость выполнения персептивных операций</a:t>
            </a:r>
            <a:r>
              <a:rPr lang="ru-RU" sz="2000" b="1" dirty="0" smtClean="0"/>
              <a:t>;</a:t>
            </a:r>
          </a:p>
          <a:p>
            <a:pPr marL="82296" indent="0">
              <a:buNone/>
            </a:pPr>
            <a:r>
              <a:rPr lang="ru-RU" sz="2000" b="1" dirty="0" smtClean="0"/>
              <a:t>- замедленном </a:t>
            </a:r>
            <a:r>
              <a:rPr lang="ru-RU" sz="2000" b="1" dirty="0"/>
              <a:t>темпе формирования целостного образа </a:t>
            </a:r>
            <a:r>
              <a:rPr lang="ru-RU" sz="2000" b="1" dirty="0" smtClean="0"/>
              <a:t>предметов.</a:t>
            </a:r>
          </a:p>
          <a:p>
            <a:pPr>
              <a:buFontTx/>
              <a:buChar char="-"/>
            </a:pPr>
            <a:endParaRPr lang="ru-RU" sz="2000" b="1" dirty="0"/>
          </a:p>
        </p:txBody>
      </p:sp>
      <p:pic>
        <p:nvPicPr>
          <p:cNvPr id="3074" name="Picture 2" descr="http://2.bp.blogspot.com/-2JNrdx7-Log/Up7QRjrcQ0I/AAAAAAAAABk/pNOo3Jmek64/s1600/%D0%B8%D0%B3%D1%80%D0%B0+%D0%B4%D0%B5%D1%82%D0%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80036"/>
            <a:ext cx="4633308" cy="3119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84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04664"/>
            <a:ext cx="7200800" cy="5904656"/>
          </a:xfrm>
        </p:spPr>
        <p:txBody>
          <a:bodyPr/>
          <a:lstStyle/>
          <a:p>
            <a:pPr marL="82296" indent="0">
              <a:buNone/>
            </a:pPr>
            <a:r>
              <a:rPr lang="ru-RU" sz="2600" b="1" dirty="0" smtClean="0"/>
              <a:t>Память:</a:t>
            </a:r>
          </a:p>
          <a:p>
            <a:pPr marL="82296" indent="0">
              <a:buNone/>
            </a:pPr>
            <a:r>
              <a:rPr lang="ru-RU" sz="2000" b="1" dirty="0" smtClean="0"/>
              <a:t>- снижена </a:t>
            </a:r>
            <a:r>
              <a:rPr lang="ru-RU" sz="2000" b="1" dirty="0"/>
              <a:t>продуктивность </a:t>
            </a:r>
            <a:r>
              <a:rPr lang="ru-RU" sz="2000" b="1" dirty="0" smtClean="0"/>
              <a:t>запоминания </a:t>
            </a:r>
            <a:r>
              <a:rPr lang="ru-RU" sz="2000" b="1" dirty="0"/>
              <a:t>и </a:t>
            </a:r>
            <a:r>
              <a:rPr lang="ru-RU" sz="2000" b="1" dirty="0" smtClean="0"/>
              <a:t>неустойчивость;</a:t>
            </a:r>
          </a:p>
          <a:p>
            <a:pPr marL="82296" indent="0">
              <a:buNone/>
            </a:pPr>
            <a:r>
              <a:rPr lang="ru-RU" sz="2000" b="1" dirty="0" smtClean="0"/>
              <a:t>- большая </a:t>
            </a:r>
            <a:r>
              <a:rPr lang="ru-RU" sz="2000" b="1" dirty="0"/>
              <a:t>сохранность непроизвольной памяти по сравнению с </a:t>
            </a:r>
            <a:r>
              <a:rPr lang="ru-RU" sz="2000" b="1" dirty="0" smtClean="0"/>
              <a:t>произвольной;</a:t>
            </a:r>
          </a:p>
          <a:p>
            <a:pPr marL="82296" indent="0">
              <a:buNone/>
            </a:pPr>
            <a:r>
              <a:rPr lang="ru-RU" sz="2000" b="1" dirty="0" smtClean="0"/>
              <a:t>- заметное </a:t>
            </a:r>
            <a:r>
              <a:rPr lang="ru-RU" sz="2000" b="1" dirty="0"/>
              <a:t>преобладание наглядной памяти над </a:t>
            </a:r>
            <a:r>
              <a:rPr lang="ru-RU" sz="2000" b="1" dirty="0" smtClean="0"/>
              <a:t>словесной;</a:t>
            </a:r>
          </a:p>
          <a:p>
            <a:pPr marL="82296" indent="0">
              <a:buNone/>
            </a:pPr>
            <a:r>
              <a:rPr lang="ru-RU" sz="2000" b="1" dirty="0" smtClean="0"/>
              <a:t>- </a:t>
            </a:r>
            <a:r>
              <a:rPr lang="ru-RU" sz="2000" b="1" dirty="0"/>
              <a:t>низкий уровень самоконтроля в процессе заучивания и </a:t>
            </a:r>
            <a:r>
              <a:rPr lang="ru-RU" sz="2000" b="1" dirty="0" smtClean="0"/>
              <a:t>воспроизведения;</a:t>
            </a:r>
            <a:endParaRPr lang="ru-RU" sz="2000" b="1" dirty="0"/>
          </a:p>
          <a:p>
            <a:pPr marL="82296" indent="0">
              <a:buNone/>
            </a:pPr>
            <a:r>
              <a:rPr lang="ru-RU" sz="2000" b="1" dirty="0" smtClean="0"/>
              <a:t>- неумение </a:t>
            </a:r>
            <a:r>
              <a:rPr lang="ru-RU" sz="2000" b="1" dirty="0"/>
              <a:t>организовать свою работу по </a:t>
            </a:r>
            <a:r>
              <a:rPr lang="ru-RU" sz="2000" b="1" dirty="0" smtClean="0"/>
              <a:t>заучиванию;</a:t>
            </a:r>
          </a:p>
          <a:p>
            <a:pPr marL="82296" indent="0">
              <a:buNone/>
            </a:pPr>
            <a:r>
              <a:rPr lang="ru-RU" sz="2000" b="1" dirty="0" smtClean="0"/>
              <a:t>- недостаточная </a:t>
            </a:r>
            <a:r>
              <a:rPr lang="ru-RU" sz="2000" b="1" dirty="0"/>
              <a:t>познавательная активность и целенаправленность при </a:t>
            </a:r>
            <a:r>
              <a:rPr lang="ru-RU" sz="2000" b="1" dirty="0" smtClean="0"/>
              <a:t>запоминании;</a:t>
            </a:r>
          </a:p>
          <a:p>
            <a:pPr marL="82296" indent="0">
              <a:buNone/>
            </a:pPr>
            <a:r>
              <a:rPr lang="ru-RU" sz="2000" b="1" dirty="0" smtClean="0"/>
              <a:t>- не </a:t>
            </a:r>
            <a:r>
              <a:rPr lang="ru-RU" sz="2000" b="1" dirty="0"/>
              <a:t>умение использовать приемы </a:t>
            </a:r>
            <a:r>
              <a:rPr lang="ru-RU" sz="2000" b="1" dirty="0" smtClean="0"/>
              <a:t>запоминания;</a:t>
            </a:r>
          </a:p>
          <a:p>
            <a:pPr marL="82296" indent="0">
              <a:buNone/>
            </a:pPr>
            <a:r>
              <a:rPr lang="ru-RU" sz="2000" b="1" dirty="0" smtClean="0"/>
              <a:t>- нарушение </a:t>
            </a:r>
            <a:r>
              <a:rPr lang="ru-RU" sz="2000" b="1" dirty="0"/>
              <a:t>кратковременной </a:t>
            </a:r>
            <a:r>
              <a:rPr lang="ru-RU" sz="2000" b="1" dirty="0" smtClean="0"/>
              <a:t>памяти;</a:t>
            </a:r>
          </a:p>
          <a:p>
            <a:pPr marL="82296" indent="0">
              <a:buNone/>
            </a:pPr>
            <a:r>
              <a:rPr lang="ru-RU" sz="2000" b="1" dirty="0" smtClean="0"/>
              <a:t>- повышенная </a:t>
            </a:r>
            <a:r>
              <a:rPr lang="ru-RU" sz="2000" b="1" dirty="0"/>
              <a:t>заторможенность под воздействием </a:t>
            </a:r>
            <a:r>
              <a:rPr lang="ru-RU" sz="2000" b="1" dirty="0" smtClean="0"/>
              <a:t>помех;</a:t>
            </a:r>
          </a:p>
          <a:p>
            <a:pPr marL="82296" indent="0">
              <a:buNone/>
            </a:pPr>
            <a:r>
              <a:rPr lang="ru-RU" sz="2000" b="1" dirty="0" smtClean="0"/>
              <a:t>- быстрое </a:t>
            </a:r>
            <a:r>
              <a:rPr lang="ru-RU" sz="2000" b="1" dirty="0"/>
              <a:t>забывание </a:t>
            </a:r>
            <a:r>
              <a:rPr lang="ru-RU" sz="2000" b="1" dirty="0" smtClean="0"/>
              <a:t>материала;</a:t>
            </a:r>
          </a:p>
          <a:p>
            <a:pPr marL="82296" indent="0">
              <a:buNone/>
            </a:pPr>
            <a:r>
              <a:rPr lang="ru-RU" sz="2000" b="1" dirty="0" smtClean="0"/>
              <a:t>- </a:t>
            </a:r>
            <a:r>
              <a:rPr lang="ru-RU" sz="2000" b="1" dirty="0"/>
              <a:t>низкая скорость </a:t>
            </a:r>
            <a:r>
              <a:rPr lang="ru-RU" sz="2000" b="1" dirty="0" smtClean="0"/>
              <a:t>запоминания.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759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52878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effectLst/>
              </a:rPr>
              <a:t>Мышление: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836712"/>
            <a:ext cx="7579568" cy="554461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- </a:t>
            </a:r>
            <a:r>
              <a:rPr lang="ru-RU" sz="2000" b="1" dirty="0"/>
              <a:t>у</a:t>
            </a:r>
            <a:r>
              <a:rPr lang="ru-RU" sz="2000" b="1" dirty="0" smtClean="0"/>
              <a:t> </a:t>
            </a:r>
            <a:r>
              <a:rPr lang="ru-RU" sz="2000" b="1" dirty="0"/>
              <a:t>большинства детей с ЗПР </a:t>
            </a:r>
            <a:r>
              <a:rPr lang="ru-RU" sz="2000" b="1" dirty="0" smtClean="0"/>
              <a:t>уровень </a:t>
            </a:r>
            <a:r>
              <a:rPr lang="ru-RU" sz="2000" b="1" dirty="0"/>
              <a:t>развития </a:t>
            </a:r>
            <a:r>
              <a:rPr lang="ru-RU" sz="2000" b="1" u="sng" dirty="0"/>
              <a:t>наглядно-действенного</a:t>
            </a:r>
            <a:r>
              <a:rPr lang="ru-RU" sz="2000" b="1" dirty="0"/>
              <a:t> мышления </a:t>
            </a:r>
            <a:r>
              <a:rPr lang="ru-RU" sz="2000" b="1" dirty="0" smtClean="0"/>
              <a:t>в норме;</a:t>
            </a:r>
          </a:p>
          <a:p>
            <a:r>
              <a:rPr lang="ru-RU" sz="2000" b="1" u="sng" dirty="0" smtClean="0"/>
              <a:t>- наглядно-образное</a:t>
            </a:r>
            <a:r>
              <a:rPr lang="ru-RU" sz="2000" b="1" dirty="0" smtClean="0"/>
              <a:t> </a:t>
            </a:r>
            <a:r>
              <a:rPr lang="ru-RU" sz="2000" b="1" dirty="0"/>
              <a:t>мышление: большинству требуется многократное повторение </a:t>
            </a:r>
            <a:r>
              <a:rPr lang="ru-RU" sz="2000" b="1" dirty="0" smtClean="0"/>
              <a:t>задания;</a:t>
            </a:r>
          </a:p>
          <a:p>
            <a:r>
              <a:rPr lang="ru-RU" sz="2000" b="1" dirty="0" smtClean="0"/>
              <a:t>- </a:t>
            </a:r>
            <a:r>
              <a:rPr lang="ru-RU" sz="2000" b="1" dirty="0"/>
              <a:t>недостатки сформированной зрительно-аналитико-синтетической </a:t>
            </a:r>
            <a:r>
              <a:rPr lang="ru-RU" sz="2000" b="1" dirty="0" smtClean="0"/>
              <a:t>деятельности;</a:t>
            </a:r>
          </a:p>
          <a:p>
            <a:r>
              <a:rPr lang="ru-RU" sz="2000" b="1" dirty="0" smtClean="0"/>
              <a:t>- </a:t>
            </a:r>
            <a:r>
              <a:rPr lang="ru-RU" sz="2000" b="1" u="sng" dirty="0"/>
              <a:t>с</a:t>
            </a:r>
            <a:r>
              <a:rPr lang="ru-RU" sz="2000" b="1" u="sng" dirty="0" smtClean="0"/>
              <a:t>ловесно-логическое </a:t>
            </a:r>
            <a:r>
              <a:rPr lang="ru-RU" sz="2000" b="1" dirty="0"/>
              <a:t>мышление у большинства не развито. </a:t>
            </a:r>
          </a:p>
          <a:p>
            <a:endParaRPr lang="ru-RU" sz="2000" b="1" dirty="0"/>
          </a:p>
        </p:txBody>
      </p:sp>
      <p:pic>
        <p:nvPicPr>
          <p:cNvPr id="4098" name="Picture 2" descr="http://pochemu4ka.ru/_ld/43/43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429000"/>
            <a:ext cx="3239883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4.bp.blogspot.com/-M1SLyolkC1E/Tb5roAB_gUI/AAAAAAAAAE0/t7TiPKQ1KI8/s1600/2965428340_a336308865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13330"/>
            <a:ext cx="3448822" cy="243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28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850</TotalTime>
  <Words>565</Words>
  <Application>Microsoft Office PowerPoint</Application>
  <PresentationFormat>Экран (4:3)</PresentationFormat>
  <Paragraphs>92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Солнцестояние</vt:lpstr>
      <vt:lpstr>Дети с задержкой психического развития </vt:lpstr>
      <vt:lpstr>Слайд 2</vt:lpstr>
      <vt:lpstr>Причины ЗПР:</vt:lpstr>
      <vt:lpstr>            Типичные особенности,           свойственные всем детям с ЗПР</vt:lpstr>
      <vt:lpstr>             Направления работы с детьми с ЗПР</vt:lpstr>
      <vt:lpstr>Особенности развития познавательных процессов у детей с ЗПР</vt:lpstr>
      <vt:lpstr>Слайд 7</vt:lpstr>
      <vt:lpstr>Слайд 8</vt:lpstr>
      <vt:lpstr>Мышление: </vt:lpstr>
      <vt:lpstr>Речь: </vt:lpstr>
      <vt:lpstr>Слайд 11</vt:lpstr>
      <vt:lpstr>«Найди два одинаковых предмета»</vt:lpstr>
      <vt:lpstr>«Выкладывание из палочек»</vt:lpstr>
      <vt:lpstr>«Исключение лишнего»</vt:lpstr>
      <vt:lpstr>«Найди отличия»</vt:lpstr>
      <vt:lpstr>«Нанизывание бусинок»</vt:lpstr>
      <vt:lpstr>«Назови животных»</vt:lpstr>
      <vt:lpstr>«Скопируй»</vt:lpstr>
      <vt:lpstr>«Скопируй»</vt:lpstr>
      <vt:lpstr>«Найди тень»</vt:lpstr>
      <vt:lpstr>«Найди тень»</vt:lpstr>
      <vt:lpstr>«Найди дорожку»</vt:lpstr>
      <vt:lpstr>«Воспроизведение геометрических фигур»</vt:lpstr>
      <vt:lpstr>«Назови предмет»</vt:lpstr>
      <vt:lpstr>«Назови предмет»</vt:lpstr>
      <vt:lpstr>«Что слышно?»</vt:lpstr>
      <vt:lpstr>«Узнай по голосу»</vt:lpstr>
      <vt:lpstr>«Кто знает, пусть дальше считает»</vt:lpstr>
      <vt:lpstr>«Море волнуется»</vt:lpstr>
      <vt:lpstr>Слайд 30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с задержкой психического развития</dc:title>
  <dc:creator>RePack by Diakov</dc:creator>
  <cp:lastModifiedBy>User</cp:lastModifiedBy>
  <cp:revision>74</cp:revision>
  <dcterms:created xsi:type="dcterms:W3CDTF">2014-10-19T17:23:40Z</dcterms:created>
  <dcterms:modified xsi:type="dcterms:W3CDTF">2021-01-10T14:12:23Z</dcterms:modified>
</cp:coreProperties>
</file>